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395" r:id="rId3"/>
    <p:sldId id="258" r:id="rId4"/>
    <p:sldId id="297" r:id="rId5"/>
    <p:sldId id="298" r:id="rId6"/>
    <p:sldId id="299" r:id="rId7"/>
    <p:sldId id="300" r:id="rId8"/>
    <p:sldId id="301" r:id="rId9"/>
    <p:sldId id="302" r:id="rId10"/>
    <p:sldId id="259"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7"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1"/>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1"/>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702070"/>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2" y="1794936"/>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3"/>
            <a:ext cx="1213821" cy="365125"/>
          </a:xfrm>
        </p:spPr>
        <p:txBody>
          <a:bodyPr/>
          <a:lstStyle/>
          <a:p>
            <a:fld id="{530C4363-3A40-4697-BA08-0ABB693549EF}" type="datetimeFigureOut">
              <a:rPr lang="ru-RU" smtClean="0"/>
              <a:pPr/>
              <a:t>19.08.2014</a:t>
            </a:fld>
            <a:endParaRPr lang="ru-RU"/>
          </a:p>
        </p:txBody>
      </p:sp>
      <p:sp>
        <p:nvSpPr>
          <p:cNvPr id="5" name="Footer Placeholder 4"/>
          <p:cNvSpPr>
            <a:spLocks noGrp="1"/>
          </p:cNvSpPr>
          <p:nvPr>
            <p:ph type="ftr" sz="quarter" idx="11"/>
          </p:nvPr>
        </p:nvSpPr>
        <p:spPr>
          <a:xfrm>
            <a:off x="1174044" y="5357593"/>
            <a:ext cx="5034845" cy="365125"/>
          </a:xfrm>
        </p:spPr>
        <p:txBody>
          <a:bodyPr/>
          <a:lstStyle/>
          <a:p>
            <a:endParaRPr lang="ru-RU"/>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ECDB38B6-89B8-44FC-9E9A-19CDDD9EC4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1"/>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DB38B6-89B8-44FC-9E9A-19CDDD9EC486}"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DB38B6-89B8-44FC-9E9A-19CDDD9EC486}"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C4363-3A40-4697-BA08-0ABB693549EF}" type="datetimeFigureOut">
              <a:rPr lang="ru-RU" smtClean="0"/>
              <a:pPr/>
              <a:t>19.08.2014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DB38B6-89B8-44FC-9E9A-19CDDD9EC4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3"/>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4"/>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9" y="5885673"/>
            <a:ext cx="1213821" cy="365125"/>
          </a:xfrm>
        </p:spPr>
        <p:txBody>
          <a:bodyPr/>
          <a:lstStyle/>
          <a:p>
            <a:fld id="{530C4363-3A40-4697-BA08-0ABB693549EF}" type="datetimeFigureOut">
              <a:rPr lang="ru-RU" smtClean="0"/>
              <a:pPr/>
              <a:t>19.08.2014</a:t>
            </a:fld>
            <a:endParaRPr lang="ru-RU"/>
          </a:p>
        </p:txBody>
      </p:sp>
      <p:sp>
        <p:nvSpPr>
          <p:cNvPr id="6" name="Footer Placeholder 5"/>
          <p:cNvSpPr>
            <a:spLocks noGrp="1"/>
          </p:cNvSpPr>
          <p:nvPr>
            <p:ph type="ftr" sz="quarter" idx="11"/>
          </p:nvPr>
        </p:nvSpPr>
        <p:spPr>
          <a:xfrm rot="-60000">
            <a:off x="914555" y="5829262"/>
            <a:ext cx="3522607" cy="365125"/>
          </a:xfrm>
        </p:spPr>
        <p:txBody>
          <a:bodyPr/>
          <a:lstStyle/>
          <a:p>
            <a:endParaRPr lang="ru-RU"/>
          </a:p>
        </p:txBody>
      </p:sp>
      <p:sp>
        <p:nvSpPr>
          <p:cNvPr id="7" name="Slide Number Placeholder 6"/>
          <p:cNvSpPr>
            <a:spLocks noGrp="1"/>
          </p:cNvSpPr>
          <p:nvPr>
            <p:ph type="sldNum" sz="quarter" idx="12"/>
          </p:nvPr>
        </p:nvSpPr>
        <p:spPr>
          <a:xfrm rot="60000">
            <a:off x="7557314" y="5896962"/>
            <a:ext cx="554023" cy="365125"/>
          </a:xfrm>
        </p:spPr>
        <p:txBody>
          <a:bodyPr/>
          <a:lstStyle/>
          <a:p>
            <a:fld id="{ECDB38B6-89B8-44FC-9E9A-19CDDD9EC4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9"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7"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8"/>
            <a:ext cx="1213821" cy="365125"/>
          </a:xfrm>
        </p:spPr>
        <p:txBody>
          <a:bodyPr/>
          <a:lstStyle/>
          <a:p>
            <a:fld id="{530C4363-3A40-4697-BA08-0ABB693549EF}" type="datetimeFigureOut">
              <a:rPr lang="ru-RU" smtClean="0"/>
              <a:pPr/>
              <a:t>19.08.2014</a:t>
            </a:fld>
            <a:endParaRPr lang="ru-RU"/>
          </a:p>
        </p:txBody>
      </p:sp>
      <p:sp>
        <p:nvSpPr>
          <p:cNvPr id="6" name="Footer Placeholder 5"/>
          <p:cNvSpPr>
            <a:spLocks noGrp="1"/>
          </p:cNvSpPr>
          <p:nvPr>
            <p:ph type="ftr" sz="quarter" idx="11"/>
          </p:nvPr>
        </p:nvSpPr>
        <p:spPr>
          <a:xfrm rot="-60000">
            <a:off x="914569" y="5831038"/>
            <a:ext cx="3319043" cy="365125"/>
          </a:xfrm>
        </p:spPr>
        <p:txBody>
          <a:bodyPr/>
          <a:lstStyle/>
          <a:p>
            <a:endParaRPr lang="ru-RU"/>
          </a:p>
        </p:txBody>
      </p:sp>
      <p:sp>
        <p:nvSpPr>
          <p:cNvPr id="7" name="Slide Number Placeholder 6"/>
          <p:cNvSpPr>
            <a:spLocks noGrp="1"/>
          </p:cNvSpPr>
          <p:nvPr>
            <p:ph type="sldNum" sz="quarter" idx="12"/>
          </p:nvPr>
        </p:nvSpPr>
        <p:spPr>
          <a:xfrm rot="60000">
            <a:off x="7562090" y="5900027"/>
            <a:ext cx="554023" cy="365125"/>
          </a:xfrm>
        </p:spPr>
        <p:txBody>
          <a:bodyPr/>
          <a:lstStyle/>
          <a:p>
            <a:fld id="{ECDB38B6-89B8-44FC-9E9A-19CDDD9EC4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3"/>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8"/>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3"/>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30C4363-3A40-4697-BA08-0ABB693549EF}" type="datetimeFigureOut">
              <a:rPr lang="ru-RU" smtClean="0"/>
              <a:pPr/>
              <a:t>19.08.2014</a:t>
            </a:fld>
            <a:endParaRPr lang="ru-RU"/>
          </a:p>
        </p:txBody>
      </p:sp>
      <p:sp>
        <p:nvSpPr>
          <p:cNvPr id="5" name="Footer Placeholder 4"/>
          <p:cNvSpPr>
            <a:spLocks noGrp="1"/>
          </p:cNvSpPr>
          <p:nvPr>
            <p:ph type="ftr" sz="quarter" idx="3"/>
          </p:nvPr>
        </p:nvSpPr>
        <p:spPr>
          <a:xfrm>
            <a:off x="914402" y="5809153"/>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CDB38B6-89B8-44FC-9E9A-19CDDD9EC4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785917" y="4616058"/>
            <a:ext cx="735808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064187" y="980728"/>
            <a:ext cx="6984776" cy="3748719"/>
          </a:xfrm>
          <a:prstGeom prst="rect">
            <a:avLst/>
          </a:prstGeom>
        </p:spPr>
        <p:txBody>
          <a:bodyPr wrap="square">
            <a:spAutoFit/>
          </a:bodyPr>
          <a:lstStyle/>
          <a:p>
            <a:pPr lvl="0" algn="ctr">
              <a:spcBef>
                <a:spcPct val="20000"/>
              </a:spcBef>
              <a:defRPr/>
            </a:pPr>
            <a:endParaRPr lang="ru-RU" sz="3600" b="1" i="1" dirty="0" smtClean="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a:p>
            <a:pPr lvl="0" algn="ctr">
              <a:spcBef>
                <a:spcPct val="20000"/>
              </a:spcBef>
              <a:defRPr/>
            </a:pPr>
            <a:r>
              <a:rPr lang="ru-RU" sz="3600" b="1" i="1" dirty="0" smtClean="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Оказание </a:t>
            </a:r>
            <a:r>
              <a:rPr lang="ru-RU" sz="3600" b="1" i="1" dirty="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первой медицинской помощи пострадавшим на </a:t>
            </a:r>
            <a:r>
              <a:rPr lang="ru-RU" sz="3600" b="1" i="1" dirty="0" smtClean="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производстве</a:t>
            </a:r>
            <a:endParaRPr lang="ru-RU" sz="3600" b="1" i="1" dirty="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a:p>
            <a:pPr lvl="0" algn="ctr">
              <a:spcBef>
                <a:spcPct val="20000"/>
              </a:spcBef>
              <a:defRPr/>
            </a:pPr>
            <a:endParaRPr lang="ru-RU" sz="3600" b="1" i="1" dirty="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a:p>
            <a:pPr lvl="0" algn="ctr">
              <a:spcBef>
                <a:spcPct val="20000"/>
              </a:spcBef>
              <a:defRPr/>
            </a:pPr>
            <a:r>
              <a:rPr lang="ru-RU" sz="3600" b="1" i="1" dirty="0">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Способы и методы оказания первой медицинской помощи пострадавшим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61357" y="332656"/>
            <a:ext cx="7000924" cy="746298"/>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Непрямой</a:t>
            </a:r>
            <a:r>
              <a:rPr kumimoji="0" lang="ru-RU" sz="36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массаж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078774" y="1445002"/>
            <a:ext cx="7000924"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smtClean="0">
                <a:ln>
                  <a:noFill/>
                </a:ln>
                <a:effectLst/>
                <a:ea typeface="Calibri" pitchFamily="34" charset="0"/>
                <a:cs typeface="Times New Roman" pitchFamily="18" charset="0"/>
              </a:rPr>
              <a:t>Массаж сердца</a:t>
            </a:r>
            <a:r>
              <a:rPr kumimoji="0" lang="ru-RU" sz="1400" b="1" i="0" u="none" strike="noStrike" cap="none" normalizeH="0" baseline="0" dirty="0" smtClean="0">
                <a:ln>
                  <a:noFill/>
                </a:ln>
                <a:effectLst/>
                <a:ea typeface="Calibri" pitchFamily="34" charset="0"/>
                <a:cs typeface="Times New Roman" pitchFamily="18" charset="0"/>
              </a:rPr>
              <a:t> </a:t>
            </a:r>
            <a:r>
              <a:rPr kumimoji="0" lang="ru-RU" sz="1400" b="0" i="0" u="none" strike="noStrike" cap="none" normalizeH="0" baseline="0" dirty="0" smtClean="0">
                <a:ln>
                  <a:noFill/>
                </a:ln>
                <a:effectLst/>
                <a:ea typeface="Calibri" pitchFamily="34" charset="0"/>
                <a:cs typeface="Times New Roman" pitchFamily="18" charset="0"/>
              </a:rPr>
              <a:t>- механическое воздействие на сердце после его остановки с целью восстановления его деятельности и поддержания непрерывного кровотока до возобновления работы сердца. </a:t>
            </a:r>
            <a:endParaRPr kumimoji="0" lang="en-US" sz="1400" b="0" i="0" u="none" strike="noStrike" cap="none" normalizeH="0" baseline="0" dirty="0" smtClean="0">
              <a:ln>
                <a:noFill/>
              </a:ln>
              <a:effectLst/>
              <a:ea typeface="Calibri" pitchFamily="34" charset="0"/>
              <a:cs typeface="Times New Roman" pitchFamily="18" charset="0"/>
            </a:endParaRPr>
          </a:p>
          <a:p>
            <a:pPr marL="0" marR="0" lvl="0" indent="19050" algn="just" defTabSz="914400" rtl="0" eaLnBrk="1" fontAlgn="base" latinLnBrk="0" hangingPunct="1">
              <a:lnSpc>
                <a:spcPct val="100000"/>
              </a:lnSpc>
              <a:spcBef>
                <a:spcPct val="0"/>
              </a:spcBef>
              <a:spcAft>
                <a:spcPct val="0"/>
              </a:spcAft>
              <a:buClrTx/>
              <a:buSzTx/>
              <a:buFontTx/>
              <a:buNone/>
              <a:tabLst/>
            </a:pPr>
            <a:r>
              <a:rPr lang="en-US" sz="1400" dirty="0">
                <a:ea typeface="Calibri" pitchFamily="34" charset="0"/>
                <a:cs typeface="Times New Roman" pitchFamily="18" charset="0"/>
              </a:rPr>
              <a:t>	</a:t>
            </a:r>
            <a:r>
              <a:rPr kumimoji="0" lang="ru-RU" sz="1400" b="0" i="0" u="none" strike="noStrike" cap="none" normalizeH="0" baseline="0" dirty="0" smtClean="0">
                <a:ln>
                  <a:noFill/>
                </a:ln>
                <a:effectLst/>
                <a:ea typeface="Calibri" pitchFamily="34" charset="0"/>
                <a:cs typeface="Times New Roman" pitchFamily="18" charset="0"/>
              </a:rPr>
              <a:t>Показаниями к массажу сердца являются все случаи остановки сердца. </a:t>
            </a:r>
            <a:endParaRPr kumimoji="0" lang="en-US" sz="1400" b="0" i="0" u="none" strike="noStrike" cap="none" normalizeH="0" baseline="0" dirty="0" smtClean="0">
              <a:ln>
                <a:noFill/>
              </a:ln>
              <a:effectLst/>
              <a:ea typeface="Calibri" pitchFamily="34" charset="0"/>
              <a:cs typeface="Times New Roman" pitchFamily="18" charset="0"/>
            </a:endParaRPr>
          </a:p>
          <a:p>
            <a:pPr marL="0" marR="0" lvl="0" indent="19050" algn="just" defTabSz="914400" rtl="0" eaLnBrk="1" fontAlgn="base" latinLnBrk="0" hangingPunct="1">
              <a:lnSpc>
                <a:spcPct val="100000"/>
              </a:lnSpc>
              <a:spcBef>
                <a:spcPct val="0"/>
              </a:spcBef>
              <a:spcAft>
                <a:spcPct val="0"/>
              </a:spcAft>
              <a:buClrTx/>
              <a:buSzTx/>
              <a:buFontTx/>
              <a:buNone/>
              <a:tabLst/>
            </a:pPr>
            <a:r>
              <a:rPr lang="en-US" sz="1400" dirty="0">
                <a:ea typeface="Calibri" pitchFamily="34" charset="0"/>
                <a:cs typeface="Times New Roman" pitchFamily="18" charset="0"/>
              </a:rPr>
              <a:t>	</a:t>
            </a:r>
            <a:r>
              <a:rPr kumimoji="0" lang="ru-RU" sz="1400" b="0" i="0" u="none" strike="noStrike" cap="none" normalizeH="0" baseline="0" dirty="0" smtClean="0">
                <a:ln>
                  <a:noFill/>
                </a:ln>
                <a:effectLst/>
                <a:ea typeface="Calibri" pitchFamily="34" charset="0"/>
                <a:cs typeface="Times New Roman" pitchFamily="18" charset="0"/>
              </a:rPr>
              <a:t>Сердце может перестать сокращаться от различных причин: спазма коронарных сосудов, острой сердечной недостаточности, инфаркта миокарда, тяжелой травмы, поражения молнией или электрическим током и т.д. </a:t>
            </a:r>
            <a:endParaRPr kumimoji="0" lang="en-US" sz="1400" b="0" i="0" u="none" strike="noStrike" cap="none" normalizeH="0" baseline="0" dirty="0" smtClean="0">
              <a:ln>
                <a:noFill/>
              </a:ln>
              <a:effectLst/>
              <a:ea typeface="Calibri" pitchFamily="34" charset="0"/>
              <a:cs typeface="Times New Roman" pitchFamily="18" charset="0"/>
            </a:endParaRPr>
          </a:p>
          <a:p>
            <a:pPr marL="0" marR="0" lvl="0" indent="19050" algn="just" defTabSz="914400" rtl="0" eaLnBrk="1" fontAlgn="base" latinLnBrk="0" hangingPunct="1">
              <a:lnSpc>
                <a:spcPct val="100000"/>
              </a:lnSpc>
              <a:spcBef>
                <a:spcPct val="0"/>
              </a:spcBef>
              <a:spcAft>
                <a:spcPct val="0"/>
              </a:spcAft>
              <a:buClrTx/>
              <a:buSzTx/>
              <a:buFontTx/>
              <a:buNone/>
              <a:tabLst/>
            </a:pPr>
            <a:r>
              <a:rPr lang="en-US" sz="1400" dirty="0">
                <a:ea typeface="Calibri" pitchFamily="34" charset="0"/>
                <a:cs typeface="Times New Roman" pitchFamily="18" charset="0"/>
              </a:rPr>
              <a:t>	</a:t>
            </a:r>
            <a:r>
              <a:rPr kumimoji="0" lang="ru-RU" sz="1400" b="0" i="0" u="none" strike="noStrike" cap="none" normalizeH="0" baseline="0" dirty="0" smtClean="0">
                <a:ln>
                  <a:noFill/>
                </a:ln>
                <a:effectLst/>
                <a:ea typeface="Calibri" pitchFamily="34" charset="0"/>
                <a:cs typeface="Times New Roman" pitchFamily="18" charset="0"/>
              </a:rPr>
              <a:t>Признаки внезапной остановки сердца - резкая бледность, потеря сознания, исчезновение пульса на сонных артериях, прекращение дыхания или появление редких, судорожных вдохов, расширение зрачков.</a:t>
            </a:r>
            <a:endParaRPr kumimoji="0" lang="ru-RU" sz="1400" b="0" i="0" u="none" strike="noStrike" cap="none" normalizeH="0" baseline="0" dirty="0" smtClean="0">
              <a:ln>
                <a:noFill/>
              </a:ln>
              <a:effectLst/>
              <a:cs typeface="Times New Roman" pitchFamily="18" charset="0"/>
            </a:endParaRPr>
          </a:p>
        </p:txBody>
      </p:sp>
      <p:sp>
        <p:nvSpPr>
          <p:cNvPr id="49155" name="Rectangle 3"/>
          <p:cNvSpPr>
            <a:spLocks noChangeArrowheads="1"/>
          </p:cNvSpPr>
          <p:nvPr/>
        </p:nvSpPr>
        <p:spPr bwMode="auto">
          <a:xfrm>
            <a:off x="1078774" y="4490536"/>
            <a:ext cx="70009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ea typeface="Calibri" pitchFamily="34" charset="0"/>
                <a:cs typeface="Times New Roman" pitchFamily="18" charset="0"/>
              </a:rPr>
              <a:t>	</a:t>
            </a:r>
            <a:r>
              <a:rPr kumimoji="0" lang="ru-RU" sz="1400" b="0" i="0" u="none" strike="noStrike" cap="none" normalizeH="0" baseline="0" dirty="0" smtClean="0">
                <a:ln>
                  <a:noFill/>
                </a:ln>
                <a:effectLst/>
                <a:ea typeface="Calibri" pitchFamily="34" charset="0"/>
                <a:cs typeface="Times New Roman" pitchFamily="18" charset="0"/>
              </a:rPr>
              <a:t>Эта процедура проводится в случае отсутствия пульса. Непрямой массаж сердца правильнее было бы назвать сдавливанием грудной клетки, так как сердце невозможно массировать снаружи, но можно сдавить.</a:t>
            </a:r>
            <a:endParaRPr kumimoji="0" lang="ru-RU" sz="1400" b="0" i="0" u="none" strike="noStrike" cap="none" normalizeH="0" baseline="0" dirty="0" smtClean="0">
              <a:ln>
                <a:noFill/>
              </a:ln>
              <a:effectLst/>
              <a:cs typeface="Times New Roman"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103425" name="Rectangle 1"/>
          <p:cNvSpPr>
            <a:spLocks noChangeArrowheads="1"/>
          </p:cNvSpPr>
          <p:nvPr/>
        </p:nvSpPr>
        <p:spPr bwMode="auto">
          <a:xfrm>
            <a:off x="1043608" y="1066645"/>
            <a:ext cx="698477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 </a:t>
            </a:r>
            <a:r>
              <a:rPr lang="ru-RU" sz="1400" b="1" dirty="0" smtClean="0"/>
              <a:t>Оказание </a:t>
            </a:r>
            <a:r>
              <a:rPr lang="ru-RU" sz="1400" b="1" dirty="0"/>
              <a:t>помощи при легкой и средней степени </a:t>
            </a:r>
            <a:r>
              <a:rPr lang="ru-RU" sz="1400" b="1" dirty="0" err="1" smtClean="0"/>
              <a:t>отравления</a:t>
            </a:r>
            <a:r>
              <a:rPr lang="ru-RU" sz="1400" dirty="0" err="1" smtClean="0"/>
              <a:t>г</a:t>
            </a:r>
            <a:r>
              <a:rPr lang="ru-RU" sz="1400" dirty="0"/>
              <a:t>) Усилив дыхательный цикл применением нашатырного спирта, пострадавшему по возможности следующим этапом проводят ингаляцию чистого кислорода аппаратом ГС-10 или из кислородного баллона через редуктор и шланг. Эту процедуру можно проводить несколько часов подряд безо всякого вреда для организма</a:t>
            </a:r>
            <a:r>
              <a:rPr lang="ru-RU" sz="1400" dirty="0" smtClean="0"/>
              <a:t>.</a:t>
            </a:r>
          </a:p>
          <a:p>
            <a:pPr indent="360000" algn="just"/>
            <a:r>
              <a:rPr lang="ru-RU" sz="1400" dirty="0" smtClean="0"/>
              <a:t>Применение </a:t>
            </a:r>
            <a:r>
              <a:rPr lang="ru-RU" sz="1400" dirty="0"/>
              <a:t>кислорода снимает и ликвидирует последствия острого кислородного голодания тканей организма, и частично устраняет дальнейшее развитие осложнений отравления газом.</a:t>
            </a:r>
          </a:p>
          <a:p>
            <a:pPr indent="360000" algn="just"/>
            <a:r>
              <a:rPr lang="ru-RU" sz="1400" dirty="0"/>
              <a:t/>
            </a:r>
            <a:br>
              <a:rPr lang="ru-RU" sz="1400" dirty="0"/>
            </a:br>
            <a:r>
              <a:rPr lang="ru-RU" sz="1400" dirty="0" err="1" smtClean="0"/>
              <a:t>д</a:t>
            </a:r>
            <a:r>
              <a:rPr lang="ru-RU" sz="1400" dirty="0"/>
              <a:t>) Только на фоне восстановленного сознания, когда пострадавший будет вступать в контакт с окружающими, и выполнять простейшие команды ("откройте глаза", "поднимите руку") можно будет дать ему выпить жидкости в виде горячего чая, молока, слабощелочную воду (1/2 чайной ложки питьевой соды на стакан воды).</a:t>
            </a:r>
          </a:p>
          <a:p>
            <a:pPr indent="360000" algn="just"/>
            <a:r>
              <a:rPr lang="ru-RU" sz="1400" dirty="0"/>
              <a:t/>
            </a:r>
            <a:br>
              <a:rPr lang="ru-RU" sz="1400" dirty="0"/>
            </a:br>
            <a:r>
              <a:rPr lang="ru-RU" sz="1400" dirty="0"/>
              <a:t>е) Промыть при необходимости глаза пострадавшему 1-2% раствором питьевой соды или раствором крепкого чая.</a:t>
            </a:r>
          </a:p>
          <a:p>
            <a:pPr indent="360000" algn="just"/>
            <a:r>
              <a:rPr lang="ru-RU" sz="1400" dirty="0"/>
              <a:t/>
            </a:r>
            <a:br>
              <a:rPr lang="ru-RU" sz="1400" dirty="0"/>
            </a:br>
            <a:r>
              <a:rPr lang="ru-RU" sz="1400" dirty="0"/>
              <a:t>ж) До приезда медицинских работников, пострадавшему следует придать возвышенное или </a:t>
            </a:r>
            <a:r>
              <a:rPr lang="ru-RU" sz="1400" dirty="0" err="1"/>
              <a:t>полусидячее</a:t>
            </a:r>
            <a:r>
              <a:rPr lang="ru-RU" sz="1400" dirty="0"/>
              <a:t> положение для профилактики осложнения в виде токсического отека </a:t>
            </a:r>
            <a:r>
              <a:rPr lang="ru-RU" sz="1400" dirty="0" smtClean="0"/>
              <a:t>легких.</a:t>
            </a:r>
            <a:endParaRPr lang="ru-RU" sz="1400" dirty="0"/>
          </a:p>
        </p:txBody>
      </p:sp>
      <p:sp>
        <p:nvSpPr>
          <p:cNvPr id="8" name="Rectangle 1"/>
          <p:cNvSpPr>
            <a:spLocks noChangeArrowheads="1"/>
          </p:cNvSpPr>
          <p:nvPr/>
        </p:nvSpPr>
        <p:spPr bwMode="auto">
          <a:xfrm>
            <a:off x="467544" y="-52441"/>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промышленными газами</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268760"/>
            <a:ext cx="68407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При отравлениях тяжелой степени следует предпринять такие меры, как:</a:t>
            </a:r>
            <a:endParaRPr lang="ru-RU" sz="1400" dirty="0"/>
          </a:p>
          <a:p>
            <a:r>
              <a:rPr lang="ru-RU" sz="1400" dirty="0"/>
              <a:t/>
            </a:r>
            <a:br>
              <a:rPr lang="ru-RU" sz="1400" dirty="0"/>
            </a:br>
            <a:r>
              <a:rPr lang="ru-RU" sz="1400" dirty="0"/>
              <a:t>а) Вывести или вынести пострадавшего из зараженной, загазованной зоны перпендикулярно направлению ветра, предварительно одев на себя, на пострадавшего любое средство индивидуальной защиты.</a:t>
            </a:r>
          </a:p>
          <a:p>
            <a:r>
              <a:rPr lang="ru-RU" sz="1400" dirty="0"/>
              <a:t/>
            </a:r>
            <a:br>
              <a:rPr lang="ru-RU" sz="1400" dirty="0"/>
            </a:br>
            <a:r>
              <a:rPr lang="ru-RU" sz="1400" dirty="0"/>
              <a:t>б) Расстегнуть стесняющую одежду, в зимнее время занести в теплое помещение.</a:t>
            </a:r>
          </a:p>
          <a:p>
            <a:r>
              <a:rPr lang="ru-RU" sz="1400" dirty="0"/>
              <a:t/>
            </a:r>
            <a:br>
              <a:rPr lang="ru-RU" sz="1400" dirty="0"/>
            </a:br>
            <a:r>
              <a:rPr lang="ru-RU" sz="1400" dirty="0"/>
              <a:t>в) Придать пострадавшему соответствующее положение: уложить на твердую поверхность, подложив под лопатки валик из одежды;</a:t>
            </a:r>
          </a:p>
          <a:p>
            <a:pPr algn="just"/>
            <a:r>
              <a:rPr lang="ru-RU" sz="1400" dirty="0"/>
              <a:t/>
            </a:r>
            <a:br>
              <a:rPr lang="ru-RU" sz="1400" dirty="0"/>
            </a:br>
            <a:r>
              <a:rPr lang="ru-RU" sz="1400" dirty="0"/>
              <a:t>г) Произвести искусственную вентиляцию </a:t>
            </a:r>
            <a:r>
              <a:rPr lang="ru-RU" sz="1400" dirty="0" smtClean="0"/>
              <a:t>легких;</a:t>
            </a:r>
            <a:endParaRPr lang="ru-RU" sz="1400" dirty="0"/>
          </a:p>
          <a:p>
            <a:r>
              <a:rPr lang="ru-RU" sz="1400" dirty="0"/>
              <a:t/>
            </a:r>
            <a:br>
              <a:rPr lang="ru-RU" sz="1400" dirty="0"/>
            </a:br>
            <a:r>
              <a:rPr lang="ru-RU" sz="1400" dirty="0" err="1"/>
              <a:t>д</a:t>
            </a:r>
            <a:r>
              <a:rPr lang="ru-RU" sz="1400" dirty="0"/>
              <a:t>) При появлении признаков самостоятельного дыхания продолжать ИВЛ до тех пор, пока число самостоятельных дыханий не будет соответствовать 12-15 раз в минуту. Далее аналогично случаю отравления легкой степени.</a:t>
            </a:r>
            <a:br>
              <a:rPr lang="ru-RU" sz="1400" dirty="0"/>
            </a:br>
            <a:endParaRPr lang="ru-RU" sz="1400" dirty="0"/>
          </a:p>
        </p:txBody>
      </p:sp>
      <p:sp>
        <p:nvSpPr>
          <p:cNvPr id="8" name="Rectangle 1"/>
          <p:cNvSpPr>
            <a:spLocks noChangeArrowheads="1"/>
          </p:cNvSpPr>
          <p:nvPr/>
        </p:nvSpPr>
        <p:spPr bwMode="auto">
          <a:xfrm>
            <a:off x="533093" y="-88552"/>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промышленными газами</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041528"/>
            <a:ext cx="691276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a:t>При отравлении метанолом.</a:t>
            </a:r>
            <a:endParaRPr lang="ru-RU" sz="1400" dirty="0"/>
          </a:p>
          <a:p>
            <a:r>
              <a:rPr lang="ru-RU" sz="1400" dirty="0" smtClean="0"/>
              <a:t>а</a:t>
            </a:r>
            <a:r>
              <a:rPr lang="ru-RU" sz="1400" dirty="0"/>
              <a:t>) Тщательное промывание желудка. Для этого используют 8-10 литров воды с добавлением 100-200 г. пищевой соды.</a:t>
            </a:r>
          </a:p>
          <a:p>
            <a:r>
              <a:rPr lang="ru-RU" sz="1400" dirty="0"/>
              <a:t/>
            </a:r>
            <a:br>
              <a:rPr lang="ru-RU" sz="1400" dirty="0"/>
            </a:br>
            <a:r>
              <a:rPr lang="ru-RU" sz="1400" dirty="0"/>
              <a:t>б) После промывания дают внутрь 2-3 столовые ложки слегка </a:t>
            </a:r>
            <a:r>
              <a:rPr lang="ru-RU" sz="1400" dirty="0" err="1"/>
              <a:t>размельченно-го</a:t>
            </a:r>
            <a:r>
              <a:rPr lang="ru-RU" sz="1400" dirty="0"/>
              <a:t> активированного угля или любое обволакивающее средство - молоко, яичный белок, кисель, рисовый отвар.</a:t>
            </a:r>
          </a:p>
          <a:p>
            <a:r>
              <a:rPr lang="ru-RU" sz="1400" dirty="0"/>
              <a:t/>
            </a:r>
            <a:br>
              <a:rPr lang="ru-RU" sz="1400" dirty="0"/>
            </a:br>
            <a:r>
              <a:rPr lang="ru-RU" sz="1400" dirty="0"/>
              <a:t>в) Как эффективное противоядие после промывания дают выпить 200 мл 30-40% раствора этилового алкоголя в два приема. Этиловый спирт нарушает метаболизм метанола посредством связывания определенных </a:t>
            </a:r>
            <a:r>
              <a:rPr lang="ru-RU" sz="1400" dirty="0" smtClean="0"/>
              <a:t>ферментных </a:t>
            </a:r>
            <a:r>
              <a:rPr lang="ru-RU" sz="1400" dirty="0"/>
              <a:t>систем организма и своим воздействием может спасти потерпевшего от </a:t>
            </a:r>
            <a:r>
              <a:rPr lang="ru-RU" sz="1400" dirty="0" smtClean="0"/>
              <a:t>смертельного </a:t>
            </a:r>
            <a:r>
              <a:rPr lang="ru-RU" sz="1400" dirty="0"/>
              <a:t>исхода.</a:t>
            </a:r>
          </a:p>
          <a:p>
            <a:r>
              <a:rPr lang="ru-RU" sz="1400" dirty="0"/>
              <a:t/>
            </a:r>
            <a:br>
              <a:rPr lang="ru-RU" sz="1400" dirty="0"/>
            </a:br>
            <a:r>
              <a:rPr lang="ru-RU" sz="1400" dirty="0"/>
              <a:t>При отравлении парами метанола первая доврачебная помощь оказывается как при ингаляционных поражениях в зависимости от степени отравления и </a:t>
            </a:r>
            <a:r>
              <a:rPr lang="ru-RU" sz="1400" dirty="0" smtClean="0"/>
              <a:t>тяжести </a:t>
            </a:r>
            <a:r>
              <a:rPr lang="ru-RU" sz="1400" dirty="0"/>
              <a:t>состояния потерпевшего. При оказании этой помощи следует:</a:t>
            </a:r>
          </a:p>
          <a:p>
            <a:r>
              <a:rPr lang="ru-RU" sz="1400" dirty="0"/>
              <a:t/>
            </a:r>
            <a:br>
              <a:rPr lang="ru-RU" sz="1400" dirty="0"/>
            </a:br>
            <a:r>
              <a:rPr lang="ru-RU" sz="1400" dirty="0"/>
              <a:t>а) Провести ингаляцию пострадавшего чистым кислородом для ускорения процесса </a:t>
            </a:r>
            <a:r>
              <a:rPr lang="ru-RU" sz="1400" dirty="0" err="1"/>
              <a:t>метаболизации</a:t>
            </a:r>
            <a:r>
              <a:rPr lang="ru-RU" sz="1400" dirty="0"/>
              <a:t> яда в организме</a:t>
            </a:r>
            <a:r>
              <a:rPr lang="ru-RU" sz="1400" dirty="0" smtClean="0"/>
              <a:t>.</a:t>
            </a:r>
            <a:r>
              <a:rPr lang="ru-RU" sz="1400" dirty="0"/>
              <a:t/>
            </a:r>
            <a:br>
              <a:rPr lang="ru-RU" sz="1400" dirty="0"/>
            </a:br>
            <a:r>
              <a:rPr lang="ru-RU" sz="1400" dirty="0"/>
              <a:t>б) Дать пострадавшему принять внутрь 200 мл. 30-40% раствора этилового алкоголя</a:t>
            </a:r>
            <a:r>
              <a:rPr lang="ru-RU" sz="1400" dirty="0" smtClean="0"/>
              <a:t>.</a:t>
            </a:r>
            <a:endParaRPr lang="ru-RU" sz="1400" dirty="0"/>
          </a:p>
        </p:txBody>
      </p:sp>
      <p:sp>
        <p:nvSpPr>
          <p:cNvPr id="8" name="Rectangle 1"/>
          <p:cNvSpPr>
            <a:spLocks noChangeArrowheads="1"/>
          </p:cNvSpPr>
          <p:nvPr/>
        </p:nvSpPr>
        <p:spPr bwMode="auto">
          <a:xfrm>
            <a:off x="467544" y="-124449"/>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промышленными газами</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05828" y="386329"/>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Непрямой массаж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214447" y="1196752"/>
            <a:ext cx="6792305" cy="4461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a:t> Сердце (а) занимает большую часть пространства в центре грудной клетки между грудиной спереди и позвоночником (</a:t>
            </a:r>
            <a:r>
              <a:rPr lang="ru-RU" sz="1400" dirty="0" err="1"/>
              <a:t>b</a:t>
            </a:r>
            <a:r>
              <a:rPr lang="ru-RU" sz="1400" dirty="0"/>
              <a:t>) и окружающей его мускулатурой сзади.</a:t>
            </a:r>
          </a:p>
          <a:p>
            <a:pPr algn="just"/>
            <a:r>
              <a:rPr lang="ru-RU" sz="1400" dirty="0"/>
              <a:t> </a:t>
            </a:r>
          </a:p>
          <a:p>
            <a:pPr algn="just"/>
            <a:r>
              <a:rPr lang="ru-RU" sz="1400" dirty="0"/>
              <a:t> </a:t>
            </a:r>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r>
              <a:rPr lang="ru-RU" sz="1400" i="1" dirty="0"/>
              <a:t> </a:t>
            </a:r>
            <a:endParaRPr lang="ru-RU" sz="1400" dirty="0"/>
          </a:p>
          <a:p>
            <a:pPr algn="just"/>
            <a:r>
              <a:rPr lang="ru-RU" sz="1400" dirty="0" smtClean="0"/>
              <a:t>	В </a:t>
            </a:r>
            <a:r>
              <a:rPr lang="ru-RU" sz="1400" dirty="0"/>
              <a:t>силу того, что передняя стенка грудной клетки в нормальных случаях достаточно подвижна, возможно небольшое смещение грудины и ребер к позвоночнику, благодаря чему сердце слегка прижимается к позвоночнику и тем самым сдавливается. В сердце находятся клапаны, пропускающие кровь только в одном направлении.</a:t>
            </a:r>
          </a:p>
        </p:txBody>
      </p:sp>
      <p:pic>
        <p:nvPicPr>
          <p:cNvPr id="9" name="Рисунок 8"/>
          <p:cNvPicPr/>
          <p:nvPr/>
        </p:nvPicPr>
        <p:blipFill>
          <a:blip r:embed="rId2"/>
          <a:srcRect/>
          <a:stretch>
            <a:fillRect/>
          </a:stretch>
        </p:blipFill>
        <p:spPr bwMode="auto">
          <a:xfrm>
            <a:off x="2353163" y="2132856"/>
            <a:ext cx="4514872" cy="2267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22513" y="422333"/>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lvl="0" algn="ctr" fontAlgn="base">
              <a:spcBef>
                <a:spcPct val="0"/>
              </a:spcBef>
              <a:spcAft>
                <a:spcPct val="0"/>
              </a:spcAft>
            </a:pPr>
            <a:r>
              <a:rPr lang="ru-RU" sz="3200" b="1" i="1" dirty="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Непрямой массаж сердца</a:t>
            </a:r>
            <a:endParaRPr lang="ru-RU" sz="3200" i="1" dirty="0">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7" y="1124744"/>
            <a:ext cx="6912767"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a:t> Эффективность кровообращения, создаваемого массажем сердца, определяется по трем признакам: возникновению пульсации сонных артерий в такт массажу, сужению зрачков и появлению самостоятельных вдохов. </a:t>
            </a:r>
          </a:p>
          <a:p>
            <a:pPr algn="just"/>
            <a:r>
              <a:rPr lang="ru-RU" sz="1400" dirty="0"/>
              <a:t> </a:t>
            </a:r>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a:p>
          <a:p>
            <a:pPr algn="just"/>
            <a:r>
              <a:rPr lang="ru-RU" sz="1400" dirty="0" smtClean="0"/>
              <a:t>	</a:t>
            </a:r>
          </a:p>
          <a:p>
            <a:pPr algn="just"/>
            <a:endParaRPr lang="ru-RU" sz="1400" dirty="0"/>
          </a:p>
          <a:p>
            <a:pPr algn="just"/>
            <a:r>
              <a:rPr lang="ru-RU" sz="1400" dirty="0" smtClean="0"/>
              <a:t>	</a:t>
            </a:r>
          </a:p>
          <a:p>
            <a:pPr algn="just"/>
            <a:r>
              <a:rPr lang="ru-RU" sz="1400" dirty="0"/>
              <a:t>	</a:t>
            </a:r>
            <a:r>
              <a:rPr lang="ru-RU" sz="1400" dirty="0" smtClean="0"/>
              <a:t>Эффективность </a:t>
            </a:r>
            <a:r>
              <a:rPr lang="ru-RU" sz="1400" dirty="0"/>
              <a:t>непрямого массажа сердца обеспечивается правильным выбором места приложения силы к грудной клетке пострадавшего (нижняя половина грудины тотчас над мечевидным отростком). Руки массирующего должны быть правильно расположены </a:t>
            </a:r>
            <a:r>
              <a:rPr lang="ru-RU" sz="1400" dirty="0" smtClean="0"/>
              <a:t>(проксимальную </a:t>
            </a:r>
            <a:r>
              <a:rPr lang="ru-RU" sz="1400" dirty="0"/>
              <a:t>часть ладони одной руки устанавливают на нижней половине грудины, а ладонь другой помещают на тыл первой, перпендикулярно к ее оси; пальцы первой кисти должны быть слегка приподняты и не оказывать давления на грудную клетку пострадавшего</a:t>
            </a:r>
            <a:r>
              <a:rPr lang="ru-RU" sz="1400" dirty="0" smtClean="0"/>
              <a:t>).</a:t>
            </a:r>
            <a:r>
              <a:rPr lang="ru-RU" sz="1400" dirty="0"/>
              <a:t> </a:t>
            </a:r>
          </a:p>
        </p:txBody>
      </p:sp>
      <p:pic>
        <p:nvPicPr>
          <p:cNvPr id="6" name="Рисунок 5"/>
          <p:cNvPicPr/>
          <p:nvPr/>
        </p:nvPicPr>
        <p:blipFill>
          <a:blip r:embed="rId2"/>
          <a:srcRect/>
          <a:stretch>
            <a:fillRect/>
          </a:stretch>
        </p:blipFill>
        <p:spPr bwMode="auto">
          <a:xfrm>
            <a:off x="3275856" y="1844824"/>
            <a:ext cx="2653545" cy="21454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04164" y="36343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Непрямой массаж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0870" y="1427725"/>
            <a:ext cx="6847513" cy="45215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a:t> </a:t>
            </a:r>
            <a:r>
              <a:rPr lang="ru-RU" sz="1400" dirty="0" smtClean="0"/>
              <a:t>Руки </a:t>
            </a:r>
            <a:r>
              <a:rPr lang="ru-RU" sz="1400" dirty="0"/>
              <a:t>должны быть выпрямлены в локтевых суставах. Производящий массаж должен стоять достаточно высоко (иногда на стуле, табурете, подставке, если больной лежит на высокой кровати или на операционном столе), как бы нависая своим телом над пострадавшим и оказывая давление на грудину не только усилием рук, но и весом своего тела. Сила нажатия должна быть достаточной, для того чтобы сместить грудину по направлению к позвоночнику на 4-6 см </a:t>
            </a:r>
            <a:r>
              <a:rPr lang="ru-RU" sz="1400" dirty="0" smtClean="0"/>
              <a:t>.</a:t>
            </a:r>
          </a:p>
          <a:p>
            <a:pPr algn="just"/>
            <a:r>
              <a:rPr lang="ru-RU" sz="1400" dirty="0"/>
              <a:t>	</a:t>
            </a:r>
            <a:r>
              <a:rPr lang="ru-RU" sz="1400" dirty="0" smtClean="0"/>
              <a:t> Темп массажа должен быть таким, чтобы обеспечить не менее 60 сжатий сердца в 1 мин. При проведении реанимации двумя лицами массирующий сдавливает грудную клетку 5 раз с частотой примерно 1 раз в 1 секунду, после чего второй оказывающий помощь делает один энергичный и быстрый выдох изо рта в рот или в нос пострадавшего. В 1 мин осуществляется 12 таких циклов. Если реанимацию проводит один человек, то указанный режим реанимационных мероприятий становится невыполнимым; реаниматор вынужден проводить непрямой массаж сердца в более частом ритме – примерно 15 сжатий сердца за 12 секунд, затем за 3 секунды осуществляется 2 энергичных вдувания воздуха в легкие; в 1 мин выполняется 4 таких цикла, а в итоге – 60 сжатий сердца и 8 вдохов.</a:t>
            </a:r>
          </a:p>
          <a:p>
            <a:endParaRPr lang="ru-RU" sz="1400" dirty="0"/>
          </a:p>
          <a:p>
            <a:endParaRPr lang="ru-RU" sz="1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27460" y="300443"/>
            <a:ext cx="7000924" cy="746298"/>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Непрямой</a:t>
            </a:r>
            <a:r>
              <a:rPr kumimoji="0" lang="ru-RU" sz="36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массаж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4" y="1019111"/>
            <a:ext cx="68407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endParaRPr lang="ru-RU" sz="1400" dirty="0" smtClean="0"/>
          </a:p>
          <a:p>
            <a:pPr algn="just"/>
            <a:r>
              <a:rPr lang="ru-RU" sz="1400" dirty="0" smtClean="0"/>
              <a:t>	При </a:t>
            </a:r>
            <a:r>
              <a:rPr lang="ru-RU" sz="1400" dirty="0"/>
              <a:t>попадании большого количества воздуха не в легкие, а в желудок вздутие последнего затруднит спасение больного. </a:t>
            </a:r>
            <a:endParaRPr lang="en-US" sz="1400" dirty="0" smtClean="0"/>
          </a:p>
          <a:p>
            <a:pPr algn="just"/>
            <a:r>
              <a:rPr lang="en-US" sz="1400" dirty="0"/>
              <a:t>	</a:t>
            </a:r>
            <a:r>
              <a:rPr lang="ru-RU" sz="1400" dirty="0" smtClean="0"/>
              <a:t>Поэтому </a:t>
            </a:r>
            <a:r>
              <a:rPr lang="ru-RU" sz="1400" dirty="0"/>
              <a:t>целесообразно периодически освобождать его желудок от воздуха, надавливая на </a:t>
            </a:r>
            <a:r>
              <a:rPr lang="ru-RU" sz="1400" dirty="0" err="1"/>
              <a:t>эпигастральную</a:t>
            </a:r>
            <a:r>
              <a:rPr lang="ru-RU" sz="1400" dirty="0"/>
              <a:t> (подложечную) </a:t>
            </a:r>
            <a:r>
              <a:rPr lang="ru-RU" sz="1400" dirty="0" smtClean="0"/>
              <a:t>область). </a:t>
            </a:r>
            <a:r>
              <a:rPr lang="ru-RU" sz="1400" dirty="0"/>
              <a:t/>
            </a:r>
            <a:br>
              <a:rPr lang="ru-RU" sz="1400" dirty="0"/>
            </a:br>
            <a:r>
              <a:rPr lang="ru-RU" sz="1400" dirty="0"/>
              <a:t>Непрямой массаж сердца может быть эффективным только при правильном сочетании с искусственной вентиляцией легких. Время проведения сердечно-легочной реанимации должно производиться не менее 30-40 минут или до прибытия медицинских работников.</a:t>
            </a:r>
          </a:p>
          <a:p>
            <a:pPr algn="just"/>
            <a:endParaRPr lang="ru-RU" sz="1400" dirty="0"/>
          </a:p>
        </p:txBody>
      </p:sp>
      <p:pic>
        <p:nvPicPr>
          <p:cNvPr id="5" name="Рисунок 4"/>
          <p:cNvPicPr/>
          <p:nvPr/>
        </p:nvPicPr>
        <p:blipFill>
          <a:blip r:embed="rId2"/>
          <a:srcRect/>
          <a:stretch>
            <a:fillRect/>
          </a:stretch>
        </p:blipFill>
        <p:spPr bwMode="auto">
          <a:xfrm>
            <a:off x="2627784" y="3212976"/>
            <a:ext cx="3899831" cy="2592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1538" y="36799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епрямого массажа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4" y="1052736"/>
            <a:ext cx="676875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	</a:t>
            </a:r>
            <a:r>
              <a:rPr lang="ru-RU" sz="1400" dirty="0" smtClean="0"/>
              <a:t>1</a:t>
            </a:r>
            <a:r>
              <a:rPr lang="ru-RU" sz="1400" dirty="0"/>
              <a:t>. Положите пострадавшего на спину и встаньте на колени рядом с ним. </a:t>
            </a:r>
          </a:p>
          <a:p>
            <a:r>
              <a:rPr lang="ru-RU" sz="1400" dirty="0"/>
              <a:t> </a:t>
            </a:r>
            <a:r>
              <a:rPr lang="ru-RU" sz="1400" dirty="0" smtClean="0"/>
              <a:t>	2</a:t>
            </a:r>
            <a:r>
              <a:rPr lang="ru-RU" sz="1400" dirty="0"/>
              <a:t>. Нащупайте угол ребер в нижней части грудной клетки (а). Положите на нижний конец грудины основание ладони, на ширине двух пальцев от ее края. </a:t>
            </a:r>
          </a:p>
          <a:p>
            <a:r>
              <a:rPr lang="ru-RU" sz="1400" dirty="0"/>
              <a:t> </a:t>
            </a:r>
            <a:r>
              <a:rPr lang="ru-RU" sz="1400" dirty="0" smtClean="0"/>
              <a:t>	3</a:t>
            </a:r>
            <a:r>
              <a:rPr lang="ru-RU" sz="1400" dirty="0"/>
              <a:t>. Накройте руку другой рукой. Пальцы </a:t>
            </a:r>
            <a:r>
              <a:rPr lang="ru-RU" sz="1400" dirty="0" smtClean="0"/>
              <a:t>должны быть </a:t>
            </a:r>
            <a:r>
              <a:rPr lang="ru-RU" sz="1400" dirty="0"/>
              <a:t>слегка подняты кверху. Наклонитесь вперед, чтобы ваши плечи находились над грудиной. Руки держите прямыми (</a:t>
            </a:r>
            <a:r>
              <a:rPr lang="ru-RU" sz="1400" dirty="0" err="1"/>
              <a:t>b</a:t>
            </a:r>
            <a:r>
              <a:rPr lang="ru-RU" sz="1400" dirty="0"/>
              <a:t>)</a:t>
            </a:r>
          </a:p>
          <a:p>
            <a:r>
              <a:rPr lang="ru-RU" sz="1400" dirty="0"/>
              <a:t> </a:t>
            </a:r>
          </a:p>
          <a:p>
            <a:pPr algn="just"/>
            <a:endParaRPr lang="ru-RU" sz="1400" dirty="0"/>
          </a:p>
        </p:txBody>
      </p:sp>
      <p:pic>
        <p:nvPicPr>
          <p:cNvPr id="6" name="Рисунок 5"/>
          <p:cNvPicPr/>
          <p:nvPr/>
        </p:nvPicPr>
        <p:blipFill>
          <a:blip r:embed="rId2"/>
          <a:srcRect/>
          <a:stretch>
            <a:fillRect/>
          </a:stretch>
        </p:blipFill>
        <p:spPr bwMode="auto">
          <a:xfrm>
            <a:off x="2987825" y="2996952"/>
            <a:ext cx="3384375" cy="28096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78067" y="33265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епрямого массажа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3" y="1553543"/>
            <a:ext cx="6768753"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t>	</a:t>
            </a:r>
            <a:r>
              <a:rPr lang="ru-RU" sz="1400" dirty="0">
                <a:solidFill>
                  <a:schemeClr val="bg1"/>
                </a:solidFill>
              </a:rPr>
              <a:t> </a:t>
            </a:r>
            <a:r>
              <a:rPr lang="ru-RU" sz="1400" dirty="0"/>
              <a:t>4. Нажимайте на грудную клетку вертикально вниз, чтобы она уходила вниз на 4-5 см. Это для взрослого. У ребенка грудная клетка должна перемещаться на 2,5-4 см. Нажимайте на грудную клетку таким вот образом 15 раз со скоростью чаще одного удара в секунду. Отсчитывайте нажатие, быстро произнося вслух "раз, два, три" и нажимая на каждом "раз". </a:t>
            </a:r>
          </a:p>
          <a:p>
            <a:r>
              <a:rPr lang="ru-RU" sz="1400" dirty="0"/>
              <a:t> </a:t>
            </a:r>
            <a:r>
              <a:rPr lang="ru-RU" sz="1400" dirty="0" smtClean="0"/>
              <a:t>	5</a:t>
            </a:r>
            <a:r>
              <a:rPr lang="ru-RU" sz="1400" dirty="0"/>
              <a:t>. Поверните к себе голову пострадавшего и два раза вдохните ему энергично воздух рот в рот (d), чтобы воздух попал в его </a:t>
            </a:r>
            <a:r>
              <a:rPr lang="ru-RU" sz="1400" dirty="0" smtClean="0"/>
              <a:t>легкие</a:t>
            </a:r>
            <a:r>
              <a:rPr lang="en-US" sz="1400" dirty="0"/>
              <a:t>.</a:t>
            </a:r>
            <a:endParaRPr lang="en-US" sz="1400" dirty="0" smtClean="0"/>
          </a:p>
          <a:p>
            <a:r>
              <a:rPr lang="en-US" sz="1400" dirty="0"/>
              <a:t>	</a:t>
            </a:r>
            <a:r>
              <a:rPr lang="ru-RU" sz="1400" dirty="0" smtClean="0"/>
              <a:t>6</a:t>
            </a:r>
            <a:r>
              <a:rPr lang="ru-RU" sz="1400" dirty="0"/>
              <a:t>. Не забывайте следить за движением грудной клетки. </a:t>
            </a:r>
          </a:p>
          <a:p>
            <a:pPr algn="just"/>
            <a:endParaRPr lang="ru-RU"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1538" y="33265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епрямого массажа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4" y="1196752"/>
            <a:ext cx="6768752" cy="1512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pPr algn="just"/>
            <a:r>
              <a:rPr lang="ru-RU" sz="1400" dirty="0"/>
              <a:t> 7.   Повторяйте цикл из 15 надавливаний и двух вдувании воздуха в легкие до тех пор, пока у пострадавшего не появятся признаки улучшения, пока не прибудет "скорая помощь" или пока у вас не кончатся силы. </a:t>
            </a:r>
          </a:p>
          <a:p>
            <a:pPr algn="just"/>
            <a:r>
              <a:rPr lang="ru-RU" sz="1400" dirty="0"/>
              <a:t> 8.   Через каждые 3 минуты проверяйте наличие пульса на шее. </a:t>
            </a:r>
          </a:p>
          <a:p>
            <a:pPr algn="just"/>
            <a:endParaRPr lang="ru-RU" dirty="0"/>
          </a:p>
        </p:txBody>
      </p:sp>
      <p:pic>
        <p:nvPicPr>
          <p:cNvPr id="6" name="Рисунок 5"/>
          <p:cNvPicPr/>
          <p:nvPr/>
        </p:nvPicPr>
        <p:blipFill>
          <a:blip r:embed="rId2"/>
          <a:srcRect/>
          <a:stretch>
            <a:fillRect/>
          </a:stretch>
        </p:blipFill>
        <p:spPr bwMode="auto">
          <a:xfrm>
            <a:off x="2915816" y="2709737"/>
            <a:ext cx="3187372" cy="29884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6307"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епрямого массажа сердца</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5" y="898738"/>
            <a:ext cx="68407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a:t>	</a:t>
            </a:r>
          </a:p>
          <a:p>
            <a:r>
              <a:rPr lang="ru-RU" sz="1400" dirty="0"/>
              <a:t>	 ПРИЗНАКИ УЛУЧШЕНИЯ</a:t>
            </a:r>
          </a:p>
          <a:p>
            <a:r>
              <a:rPr lang="ru-RU" sz="1400" dirty="0" smtClean="0"/>
              <a:t>1</a:t>
            </a:r>
            <a:r>
              <a:rPr lang="ru-RU" sz="1400" dirty="0"/>
              <a:t>. Синюшный, серый или лиловатый цвет кожи исчезнет, кожа вновь приобретет свой здоровый цвет. </a:t>
            </a:r>
          </a:p>
          <a:p>
            <a:r>
              <a:rPr lang="ru-RU" sz="1400" dirty="0"/>
              <a:t>2. Пульс вернется. </a:t>
            </a:r>
          </a:p>
          <a:p>
            <a:r>
              <a:rPr lang="ru-RU" sz="1400" dirty="0"/>
              <a:t>3. Пострадавший застонет или пошевелится. </a:t>
            </a:r>
          </a:p>
          <a:p>
            <a:r>
              <a:rPr lang="ru-RU" sz="1400" dirty="0"/>
              <a:t>4. Возобновится самостоятельное дыхание, и вы начнете ощущать сопротивление при выполнении искусственного дыхания</a:t>
            </a:r>
          </a:p>
        </p:txBody>
      </p:sp>
      <p:pic>
        <p:nvPicPr>
          <p:cNvPr id="7" name="Рисунок 6"/>
          <p:cNvPicPr/>
          <p:nvPr/>
        </p:nvPicPr>
        <p:blipFill>
          <a:blip r:embed="rId2"/>
          <a:srcRect/>
          <a:stretch>
            <a:fillRect/>
          </a:stretch>
        </p:blipFill>
        <p:spPr bwMode="auto">
          <a:xfrm>
            <a:off x="1428729" y="2714620"/>
            <a:ext cx="1956524" cy="3018636"/>
          </a:xfrm>
          <a:prstGeom prst="rect">
            <a:avLst/>
          </a:prstGeom>
          <a:noFill/>
          <a:ln w="9525">
            <a:noFill/>
            <a:miter lim="800000"/>
            <a:headEnd/>
            <a:tailEnd/>
          </a:ln>
        </p:spPr>
      </p:pic>
      <p:sp>
        <p:nvSpPr>
          <p:cNvPr id="60417" name="Rectangle 1"/>
          <p:cNvSpPr>
            <a:spLocks noChangeArrowheads="1"/>
          </p:cNvSpPr>
          <p:nvPr/>
        </p:nvSpPr>
        <p:spPr bwMode="auto">
          <a:xfrm>
            <a:off x="4604754" y="3854606"/>
            <a:ext cx="331190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Техника непрямого массажа сердца: а - у взрослых; б - у подростков;</a:t>
            </a:r>
            <a:br>
              <a:rPr kumimoji="0" lang="ru-RU" sz="1400" b="0" i="0" u="none" strike="noStrike" cap="none" normalizeH="0" baseline="0" dirty="0" smtClean="0">
                <a:ln>
                  <a:noFill/>
                </a:ln>
                <a:effectLst/>
                <a:latin typeface="Arial" pitchFamily="34" charset="0"/>
                <a:ea typeface="Calibri" pitchFamily="34" charset="0"/>
                <a:cs typeface="Arial" pitchFamily="34" charset="0"/>
              </a:rPr>
            </a:br>
            <a:r>
              <a:rPr kumimoji="0" lang="ru-RU" sz="1400" b="0" i="0" u="none" strike="noStrike" cap="none" normalizeH="0" baseline="0" dirty="0" smtClean="0">
                <a:ln>
                  <a:noFill/>
                </a:ln>
                <a:effectLst/>
                <a:latin typeface="Arial" pitchFamily="34" charset="0"/>
                <a:ea typeface="Calibri" pitchFamily="34" charset="0"/>
                <a:cs typeface="Arial" pitchFamily="34" charset="0"/>
              </a:rPr>
              <a:t>в - у детей младшего возраста.</a:t>
            </a:r>
            <a:endParaRPr kumimoji="0" lang="ru-RU" sz="14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91393" y="33265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Оживление пострадавшего вдвоем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4" y="1844824"/>
            <a:ext cx="677517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endParaRPr lang="ru-RU" sz="1400" dirty="0" smtClean="0"/>
          </a:p>
          <a:p>
            <a:pPr algn="just"/>
            <a:r>
              <a:rPr lang="ru-RU" sz="1400" dirty="0" smtClean="0"/>
              <a:t>	</a:t>
            </a:r>
            <a:r>
              <a:rPr lang="ru-RU" sz="1400" dirty="0"/>
              <a:t> Оказание мер по оживлению пострадавшего двумя людьми менее утомительно и может продолжаться более </a:t>
            </a:r>
            <a:r>
              <a:rPr lang="ru-RU" sz="1400" dirty="0" smtClean="0"/>
              <a:t>долго.</a:t>
            </a:r>
            <a:r>
              <a:rPr lang="en-US" sz="1400" dirty="0" smtClean="0"/>
              <a:t> </a:t>
            </a:r>
            <a:r>
              <a:rPr lang="ru-RU" sz="1400" dirty="0" smtClean="0"/>
              <a:t>Эти </a:t>
            </a:r>
            <a:r>
              <a:rPr lang="ru-RU" sz="1400" dirty="0"/>
              <a:t>действия и более эффективны, так как в его легкие вдувается больше воздуха</a:t>
            </a:r>
            <a:r>
              <a:rPr lang="ru-RU" sz="1400" dirty="0" smtClean="0"/>
              <a:t>.</a:t>
            </a:r>
            <a:endParaRPr lang="en-US" sz="1400" dirty="0" smtClean="0"/>
          </a:p>
          <a:p>
            <a:pPr algn="just"/>
            <a:r>
              <a:rPr lang="en-US" sz="1400" dirty="0"/>
              <a:t>	</a:t>
            </a:r>
            <a:r>
              <a:rPr lang="ru-RU" sz="1400" dirty="0" smtClean="0"/>
              <a:t> </a:t>
            </a:r>
            <a:r>
              <a:rPr lang="ru-RU" sz="1400" dirty="0"/>
              <a:t>Одно вдувание воздуха делается после каждых пяти нажатий на грудную клетку. Один из оказывающих помощь наблюдает за наполнением легких, выполняет искусственную вентиляцию легких изо рта в рот и следит за пульсом. </a:t>
            </a:r>
            <a:endParaRPr lang="en-US" sz="1400" dirty="0" smtClean="0"/>
          </a:p>
          <a:p>
            <a:pPr algn="just"/>
            <a:r>
              <a:rPr lang="en-US" sz="1400" dirty="0"/>
              <a:t>	</a:t>
            </a:r>
            <a:r>
              <a:rPr lang="ru-RU" sz="1400" dirty="0" smtClean="0"/>
              <a:t>Если </a:t>
            </a:r>
            <a:r>
              <a:rPr lang="ru-RU" sz="1400" dirty="0"/>
              <a:t>процедура сильно затянется, эти два человека могут меняться в перерывах</a:t>
            </a:r>
            <a:r>
              <a:rPr lang="ru-RU" sz="1400" dirty="0" smtClean="0"/>
              <a:t>.</a:t>
            </a:r>
            <a:endParaRPr lang="ru-RU" sz="1400" dirty="0"/>
          </a:p>
          <a:p>
            <a:pPr algn="just"/>
            <a:r>
              <a:rPr lang="ru-RU" sz="1400" dirty="0" smtClean="0"/>
              <a:t>	Очень </a:t>
            </a:r>
            <a:r>
              <a:rPr lang="ru-RU" sz="1400" dirty="0"/>
              <a:t>важно рассчитывать время. Не пытайтесь вдувать воздух в грудную клетку, когда ее сжимает другой человек.</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115" y="-27383"/>
            <a:ext cx="7181269" cy="792087"/>
          </a:xfrm>
        </p:spPr>
        <p:txBody>
          <a:bodyPr>
            <a:noAutofit/>
          </a:bodyPr>
          <a:lstStyle/>
          <a:p>
            <a:pPr lvl="0" fontAlgn="base">
              <a:spcAft>
                <a:spcPct val="0"/>
              </a:spcAft>
            </a:pPr>
            <a:r>
              <a:rPr lang="ru-RU" sz="3200" b="1" i="1" dirty="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Признаки жизни и технические приемы</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
        <p:nvSpPr>
          <p:cNvPr id="3" name="Объект 2"/>
          <p:cNvSpPr>
            <a:spLocks noGrp="1"/>
          </p:cNvSpPr>
          <p:nvPr>
            <p:ph idx="1"/>
          </p:nvPr>
        </p:nvSpPr>
        <p:spPr>
          <a:xfrm>
            <a:off x="1043608" y="2119258"/>
            <a:ext cx="7200800" cy="3603812"/>
          </a:xfrm>
        </p:spPr>
        <p:txBody>
          <a:bodyPr>
            <a:normAutofit/>
          </a:bodyPr>
          <a:lstStyle/>
          <a:p>
            <a:pPr marL="0" lvl="0" indent="19050" algn="just" fontAlgn="base">
              <a:spcBef>
                <a:spcPct val="0"/>
              </a:spcBef>
              <a:spcAft>
                <a:spcPct val="0"/>
              </a:spcAft>
              <a:buNone/>
            </a:pPr>
            <a:r>
              <a:rPr lang="ru-RU" sz="1400" b="1" dirty="0">
                <a:ea typeface="Calibri" pitchFamily="34" charset="0"/>
                <a:cs typeface="Times New Roman" pitchFamily="18" charset="0"/>
              </a:rPr>
              <a:t>Признаки жизни </a:t>
            </a:r>
            <a:r>
              <a:rPr lang="ru-RU" sz="1400" dirty="0">
                <a:ea typeface="Calibri" pitchFamily="34" charset="0"/>
                <a:cs typeface="Times New Roman" pitchFamily="18" charset="0"/>
              </a:rPr>
              <a:t>- это дыхание и пульс. </a:t>
            </a:r>
            <a:endParaRPr lang="ru-RU" sz="1400" dirty="0" smtClean="0">
              <a:ea typeface="Calibri" pitchFamily="34" charset="0"/>
              <a:cs typeface="Times New Roman" pitchFamily="18" charset="0"/>
            </a:endParaRPr>
          </a:p>
          <a:p>
            <a:pPr marL="0" lvl="0" indent="19050" algn="just" fontAlgn="base">
              <a:spcBef>
                <a:spcPct val="0"/>
              </a:spcBef>
              <a:spcAft>
                <a:spcPct val="0"/>
              </a:spcAft>
              <a:buNone/>
            </a:pPr>
            <a:endParaRPr lang="ru-RU" sz="1400" dirty="0" smtClean="0">
              <a:ea typeface="Calibri" pitchFamily="34" charset="0"/>
              <a:cs typeface="Times New Roman" pitchFamily="18" charset="0"/>
            </a:endParaRPr>
          </a:p>
          <a:p>
            <a:pPr marL="0" lvl="0" indent="19050" algn="just" fontAlgn="base">
              <a:spcBef>
                <a:spcPct val="0"/>
              </a:spcBef>
              <a:spcAft>
                <a:spcPct val="0"/>
              </a:spcAft>
              <a:buNone/>
            </a:pPr>
            <a:r>
              <a:rPr lang="ru-RU" sz="1400" dirty="0" smtClean="0">
                <a:ea typeface="Calibri" pitchFamily="34" charset="0"/>
                <a:cs typeface="Times New Roman" pitchFamily="18" charset="0"/>
              </a:rPr>
              <a:t>В </a:t>
            </a:r>
            <a:r>
              <a:rPr lang="ru-RU" sz="1400" dirty="0">
                <a:ea typeface="Calibri" pitchFamily="34" charset="0"/>
                <a:cs typeface="Times New Roman" pitchFamily="18" charset="0"/>
              </a:rPr>
              <a:t>крайних ситуациях следует обратить особое внимание прежде всего на:</a:t>
            </a:r>
            <a:endParaRPr lang="ru-RU" sz="1400" dirty="0">
              <a:cs typeface="Times New Roman" pitchFamily="18" charset="0"/>
            </a:endParaRPr>
          </a:p>
          <a:p>
            <a:pPr marL="0" lvl="0" indent="19050" algn="just" eaLnBrk="0" fontAlgn="base" hangingPunct="0">
              <a:spcBef>
                <a:spcPct val="0"/>
              </a:spcBef>
              <a:spcAft>
                <a:spcPct val="0"/>
              </a:spcAft>
              <a:buNone/>
            </a:pPr>
            <a:r>
              <a:rPr lang="ru-RU" sz="1400" dirty="0" smtClean="0">
                <a:ea typeface="Calibri" pitchFamily="34" charset="0"/>
                <a:cs typeface="Times New Roman" pitchFamily="18" charset="0"/>
              </a:rPr>
              <a:t>- </a:t>
            </a:r>
            <a:r>
              <a:rPr lang="ru-RU" sz="1400" dirty="0">
                <a:ea typeface="Calibri" pitchFamily="34" charset="0"/>
                <a:cs typeface="Times New Roman" pitchFamily="18" charset="0"/>
              </a:rPr>
              <a:t>проходимость дыхательных путей пострадавшего и способность к самостоятельному дыханию; </a:t>
            </a:r>
            <a:endParaRPr lang="ru-RU" sz="1400" dirty="0">
              <a:cs typeface="Times New Roman" pitchFamily="18" charset="0"/>
            </a:endParaRPr>
          </a:p>
          <a:p>
            <a:pPr marL="0" lvl="0" indent="19050" algn="just" eaLnBrk="0" fontAlgn="base" hangingPunct="0">
              <a:spcBef>
                <a:spcPct val="0"/>
              </a:spcBef>
              <a:spcAft>
                <a:spcPct val="0"/>
              </a:spcAft>
              <a:buNone/>
            </a:pPr>
            <a:r>
              <a:rPr lang="ru-RU" sz="1400" dirty="0" smtClean="0">
                <a:ea typeface="Calibri" pitchFamily="34" charset="0"/>
                <a:cs typeface="Times New Roman" pitchFamily="18" charset="0"/>
              </a:rPr>
              <a:t>- </a:t>
            </a:r>
            <a:r>
              <a:rPr lang="ru-RU" sz="1400" dirty="0">
                <a:ea typeface="Calibri" pitchFamily="34" charset="0"/>
                <a:cs typeface="Times New Roman" pitchFamily="18" charset="0"/>
              </a:rPr>
              <a:t>надлежащую циркуляцию крови.</a:t>
            </a:r>
            <a:endParaRPr lang="ru-RU" sz="1400" dirty="0">
              <a:cs typeface="Times New Roman" pitchFamily="18" charset="0"/>
            </a:endParaRPr>
          </a:p>
          <a:p>
            <a:endParaRPr lang="ru-RU" sz="1400" dirty="0"/>
          </a:p>
        </p:txBody>
      </p:sp>
    </p:spTree>
    <p:extLst>
      <p:ext uri="{BB962C8B-B14F-4D97-AF65-F5344CB8AC3E}">
        <p14:creationId xmlns:p14="http://schemas.microsoft.com/office/powerpoint/2010/main" val="1552382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1538" y="340857"/>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Оживление пострадавшего вдвоем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5" y="1335541"/>
            <a:ext cx="676875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 </a:t>
            </a:r>
            <a:r>
              <a:rPr lang="ru-RU" sz="1400" dirty="0"/>
              <a:t>1. Первый человек должен убедиться, что воздушные проходы чистые, и установить, что дыхание прекратилось. </a:t>
            </a:r>
          </a:p>
          <a:p>
            <a:r>
              <a:rPr lang="ru-RU" sz="1400" dirty="0"/>
              <a:t> </a:t>
            </a:r>
            <a:r>
              <a:rPr lang="ru-RU" sz="1400" dirty="0" smtClean="0"/>
              <a:t>2</a:t>
            </a:r>
            <a:r>
              <a:rPr lang="ru-RU" sz="1400" dirty="0"/>
              <a:t>. Начните с двух вдохов (а)</a:t>
            </a:r>
          </a:p>
        </p:txBody>
      </p:sp>
      <p:pic>
        <p:nvPicPr>
          <p:cNvPr id="5" name="Рисунок 4"/>
          <p:cNvPicPr/>
          <p:nvPr/>
        </p:nvPicPr>
        <p:blipFill>
          <a:blip r:embed="rId2"/>
          <a:srcRect/>
          <a:stretch>
            <a:fillRect/>
          </a:stretch>
        </p:blipFill>
        <p:spPr bwMode="auto">
          <a:xfrm>
            <a:off x="2915815" y="2204864"/>
            <a:ext cx="3056941" cy="2806442"/>
          </a:xfrm>
          <a:prstGeom prst="rect">
            <a:avLst/>
          </a:prstGeom>
          <a:noFill/>
          <a:ln w="9525">
            <a:noFill/>
            <a:miter lim="800000"/>
            <a:headEnd/>
            <a:tailEnd/>
          </a:ln>
        </p:spPr>
      </p:pic>
      <p:sp>
        <p:nvSpPr>
          <p:cNvPr id="6" name="Rectangle 2"/>
          <p:cNvSpPr>
            <a:spLocks noChangeArrowheads="1"/>
          </p:cNvSpPr>
          <p:nvPr/>
        </p:nvSpPr>
        <p:spPr bwMode="auto">
          <a:xfrm>
            <a:off x="1187624" y="5172070"/>
            <a:ext cx="67687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3</a:t>
            </a:r>
            <a:r>
              <a:rPr lang="ru-RU" sz="1400" dirty="0"/>
              <a:t>. Проверьте пульс. </a:t>
            </a:r>
          </a:p>
          <a:p>
            <a:r>
              <a:rPr lang="ru-RU" sz="1400" dirty="0" smtClean="0"/>
              <a:t>4</a:t>
            </a:r>
            <a:r>
              <a:rPr lang="ru-RU" sz="1400" dirty="0"/>
              <a:t>. Второй человек делает пять нажатий на грудную клетку (</a:t>
            </a:r>
            <a:r>
              <a:rPr lang="ru-RU" sz="1400" dirty="0" err="1"/>
              <a:t>b</a:t>
            </a:r>
            <a:r>
              <a:rPr lang="ru-RU" sz="1400" dirty="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1798"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Оживление пострадавшего вдвоем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3889" y="1257607"/>
            <a:ext cx="669674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400" b="0" i="1" u="none" strike="noStrike" cap="none" normalizeH="0" baseline="0" dirty="0" smtClean="0">
                <a:ln>
                  <a:noFill/>
                </a:ln>
                <a:effectLst/>
                <a:ea typeface="Calibri" pitchFamily="34" charset="0"/>
                <a:cs typeface="Times New Roman" pitchFamily="18" charset="0"/>
              </a:rPr>
              <a:t>	</a:t>
            </a:r>
            <a:r>
              <a:rPr lang="ru-RU" sz="1400" dirty="0"/>
              <a:t>  </a:t>
            </a:r>
            <a:r>
              <a:rPr lang="ru-RU" sz="1400" dirty="0" smtClean="0"/>
              <a:t>5</a:t>
            </a:r>
            <a:r>
              <a:rPr lang="ru-RU" sz="1400" dirty="0"/>
              <a:t>. Делайте по пять вдохов каждый раз после завершения пятого нажатия. </a:t>
            </a:r>
          </a:p>
          <a:p>
            <a:pPr algn="just"/>
            <a:r>
              <a:rPr lang="ru-RU" sz="1400" dirty="0"/>
              <a:t> </a:t>
            </a:r>
            <a:r>
              <a:rPr lang="ru-RU" sz="1400" dirty="0" smtClean="0"/>
              <a:t>	6</a:t>
            </a:r>
            <a:r>
              <a:rPr lang="ru-RU" sz="1400" dirty="0"/>
              <a:t>. Повторяйте процедуры 4 и 5 до тех пор, пока состояние пострадавшего не улучшится или пока не прибудет профессиональная помощь. </a:t>
            </a:r>
          </a:p>
          <a:p>
            <a:pPr algn="just"/>
            <a:r>
              <a:rPr lang="ru-RU" sz="1400" dirty="0"/>
              <a:t> </a:t>
            </a:r>
            <a:r>
              <a:rPr lang="ru-RU" sz="1400" dirty="0" smtClean="0"/>
              <a:t>	7</a:t>
            </a:r>
            <a:r>
              <a:rPr lang="ru-RU" sz="1400" dirty="0"/>
              <a:t>. Через каждые две минуты проверяйте пульс на шее (с</a:t>
            </a:r>
            <a:r>
              <a:rPr lang="ru-RU" sz="1400" dirty="0" smtClean="0"/>
              <a:t>).</a:t>
            </a:r>
          </a:p>
          <a:p>
            <a:pPr algn="just"/>
            <a:r>
              <a:rPr lang="ru-RU" sz="1400" dirty="0"/>
              <a:t>Если потерявшего сознание человека оставить лежать на спине, ему будет угрожать серьезная опасность. Его мышцы расслаблены, и поэтому могут не сработать нормальные рефлексы, обеспечивающие открытие и очищение дыхательных путей. Положение на боку применяется для устранения такой опасности.</a:t>
            </a:r>
          </a:p>
          <a:p>
            <a:pPr algn="just"/>
            <a:endParaRPr lang="ru-RU" sz="1400" dirty="0"/>
          </a:p>
        </p:txBody>
      </p:sp>
      <p:sp>
        <p:nvSpPr>
          <p:cNvPr id="6" name="Rectangle 2"/>
          <p:cNvSpPr>
            <a:spLocks noChangeArrowheads="1"/>
          </p:cNvSpPr>
          <p:nvPr/>
        </p:nvSpPr>
        <p:spPr bwMode="auto">
          <a:xfrm>
            <a:off x="1428729" y="4000504"/>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3131839" y="3507029"/>
            <a:ext cx="2453125" cy="22982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06908"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Опасности бессознательного состояния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6" y="1249199"/>
            <a:ext cx="68407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400" b="0" i="1" u="none" strike="noStrike" cap="none" normalizeH="0" baseline="0" dirty="0" smtClean="0">
                <a:ln>
                  <a:noFill/>
                </a:ln>
                <a:effectLst/>
                <a:ea typeface="Calibri" pitchFamily="34" charset="0"/>
                <a:cs typeface="Times New Roman" pitchFamily="18" charset="0"/>
              </a:rPr>
              <a:t>	</a:t>
            </a:r>
            <a:r>
              <a:rPr lang="ru-RU" sz="1400" dirty="0"/>
              <a:t>  </a:t>
            </a:r>
            <a:r>
              <a:rPr lang="ru-RU" sz="1400" dirty="0" smtClean="0"/>
              <a:t> </a:t>
            </a:r>
            <a:r>
              <a:rPr lang="ru-RU" sz="1400" dirty="0"/>
              <a:t>- Язык может запасть назад и закрыть гортань, </a:t>
            </a:r>
            <a:r>
              <a:rPr lang="ru-RU" sz="1400" dirty="0" smtClean="0"/>
              <a:t>затруднив</a:t>
            </a:r>
            <a:r>
              <a:rPr lang="en-US" sz="1400" dirty="0" smtClean="0"/>
              <a:t> </a:t>
            </a:r>
            <a:r>
              <a:rPr lang="ru-RU" sz="1400" dirty="0" smtClean="0"/>
              <a:t>поступление </a:t>
            </a:r>
            <a:r>
              <a:rPr lang="ru-RU" sz="1400" dirty="0"/>
              <a:t>воздуха в легкие. </a:t>
            </a:r>
          </a:p>
          <a:p>
            <a:pPr algn="just"/>
            <a:r>
              <a:rPr lang="ru-RU" sz="1400" dirty="0"/>
              <a:t> </a:t>
            </a:r>
          </a:p>
          <a:p>
            <a:pPr algn="just"/>
            <a:r>
              <a:rPr lang="ru-RU" sz="1400" dirty="0" smtClean="0"/>
              <a:t>	- </a:t>
            </a:r>
            <a:r>
              <a:rPr lang="ru-RU" sz="1400" dirty="0"/>
              <a:t>Инородные тела, в том числе кровь или рвотные массы</a:t>
            </a:r>
            <a:r>
              <a:rPr lang="ru-RU" sz="1400" dirty="0" smtClean="0"/>
              <a:t>,</a:t>
            </a:r>
            <a:r>
              <a:rPr lang="en-US" sz="1400" dirty="0" smtClean="0"/>
              <a:t> </a:t>
            </a:r>
            <a:r>
              <a:rPr lang="ru-RU" sz="1400" dirty="0" smtClean="0"/>
              <a:t>могут </a:t>
            </a:r>
            <a:r>
              <a:rPr lang="ru-RU" sz="1400" dirty="0"/>
              <a:t>попасть в дыхательные пути, потому что </a:t>
            </a:r>
            <a:r>
              <a:rPr lang="ru-RU" sz="1400" dirty="0" smtClean="0"/>
              <a:t>гортань</a:t>
            </a:r>
            <a:r>
              <a:rPr lang="en-US" sz="1400" dirty="0" smtClean="0"/>
              <a:t> </a:t>
            </a:r>
            <a:r>
              <a:rPr lang="ru-RU" sz="1400" dirty="0" smtClean="0"/>
              <a:t>не </a:t>
            </a:r>
            <a:r>
              <a:rPr lang="ru-RU" sz="1400" dirty="0"/>
              <a:t>закроется автоматически при контакте с ними, </a:t>
            </a:r>
            <a:r>
              <a:rPr lang="ru-RU" sz="1400" dirty="0" smtClean="0"/>
              <a:t>как</a:t>
            </a:r>
            <a:r>
              <a:rPr lang="en-US" sz="1400" dirty="0" smtClean="0"/>
              <a:t> </a:t>
            </a:r>
            <a:r>
              <a:rPr lang="ru-RU" sz="1400" dirty="0" smtClean="0"/>
              <a:t>бывает </a:t>
            </a:r>
            <a:r>
              <a:rPr lang="ru-RU" sz="1400" dirty="0"/>
              <a:t>это в нормальном состоянии. </a:t>
            </a:r>
          </a:p>
          <a:p>
            <a:pPr algn="just"/>
            <a:r>
              <a:rPr lang="ru-RU" sz="1400" dirty="0"/>
              <a:t> </a:t>
            </a:r>
          </a:p>
          <a:p>
            <a:pPr algn="just"/>
            <a:r>
              <a:rPr lang="ru-RU" sz="1400" dirty="0" smtClean="0"/>
              <a:t>	- </a:t>
            </a:r>
            <a:r>
              <a:rPr lang="ru-RU" sz="1400" dirty="0"/>
              <a:t>Инородные тела могут при вдохе пройти еще глубже в дыхательные пути и закупорить их, впоследствии вызвав серьезную и опасную форму пневмонии. </a:t>
            </a:r>
          </a:p>
          <a:p>
            <a:pPr algn="just"/>
            <a:r>
              <a:rPr lang="ru-RU" sz="1400" dirty="0"/>
              <a:t> </a:t>
            </a:r>
          </a:p>
          <a:p>
            <a:pPr algn="just"/>
            <a:r>
              <a:rPr lang="ru-RU" sz="1400" dirty="0" smtClean="0"/>
              <a:t>	Подобные </a:t>
            </a:r>
            <a:r>
              <a:rPr lang="ru-RU" sz="1400" dirty="0"/>
              <a:t>ситуации иногда заканчиваются летальным исходом, например, так погибают люди при сильном опьянении из-за скопившейся рвотной массы, если их оставить лежать на спине.</a:t>
            </a:r>
          </a:p>
          <a:p>
            <a:pPr algn="just"/>
            <a:r>
              <a:rPr lang="ru-RU" sz="1400" dirty="0"/>
              <a:t> </a:t>
            </a:r>
          </a:p>
          <a:p>
            <a:pPr algn="just"/>
            <a:r>
              <a:rPr lang="ru-RU" sz="1400" dirty="0" smtClean="0"/>
              <a:t>	</a:t>
            </a:r>
            <a:r>
              <a:rPr lang="ru-RU" sz="1400" dirty="0" err="1" smtClean="0"/>
              <a:t>He</a:t>
            </a:r>
            <a:r>
              <a:rPr lang="ru-RU" sz="1400" dirty="0" smtClean="0"/>
              <a:t> </a:t>
            </a:r>
            <a:r>
              <a:rPr lang="ru-RU" sz="1400" dirty="0"/>
              <a:t>следует применять положение на боку, если существует риск травмы позвоночника или пострадавший находится в полном сознании. Однако, если дыхательные пути блокированы, их следует немедленно прочистить. Если потерявший сознание человек должен по-прежнему лежать на спине, то постоянно проверяйте, нормально ли он дышит.</a:t>
            </a:r>
          </a:p>
        </p:txBody>
      </p:sp>
      <p:sp>
        <p:nvSpPr>
          <p:cNvPr id="6" name="Rectangle 2"/>
          <p:cNvSpPr>
            <a:spLocks noChangeArrowheads="1"/>
          </p:cNvSpPr>
          <p:nvPr/>
        </p:nvSpPr>
        <p:spPr bwMode="auto">
          <a:xfrm>
            <a:off x="1428729" y="4000504"/>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71600" y="-128165"/>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перевести пострадавшего в положение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«на боку»</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3" y="1821447"/>
            <a:ext cx="356632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1</a:t>
            </a:r>
            <a:r>
              <a:rPr lang="ru-RU" sz="1400" dirty="0"/>
              <a:t>. Встаньте на колени возле пострадавшего. </a:t>
            </a:r>
          </a:p>
          <a:p>
            <a:r>
              <a:rPr lang="ru-RU" sz="1400" dirty="0"/>
              <a:t> </a:t>
            </a:r>
          </a:p>
          <a:p>
            <a:r>
              <a:rPr lang="ru-RU" sz="1400" dirty="0" smtClean="0"/>
              <a:t>2</a:t>
            </a:r>
            <a:r>
              <a:rPr lang="ru-RU" sz="1400" dirty="0"/>
              <a:t>. Положите ближайшую к вам руку под прямым углом (а). </a:t>
            </a:r>
          </a:p>
          <a:p>
            <a:r>
              <a:rPr lang="ru-RU" sz="1400" dirty="0"/>
              <a:t> </a:t>
            </a:r>
          </a:p>
          <a:p>
            <a:r>
              <a:rPr lang="ru-RU" sz="1400" dirty="0" smtClean="0"/>
              <a:t>3</a:t>
            </a:r>
            <a:r>
              <a:rPr lang="ru-RU" sz="1400" dirty="0"/>
              <a:t>. Дальнюю от вас руку положите наискосок груди, прижав ладонь к ближайшей от вас щеке (</a:t>
            </a:r>
            <a:r>
              <a:rPr lang="ru-RU" sz="1400" dirty="0" err="1"/>
              <a:t>b</a:t>
            </a:r>
            <a:r>
              <a:rPr lang="ru-RU" sz="1400" dirty="0"/>
              <a:t>)</a:t>
            </a:r>
          </a:p>
        </p:txBody>
      </p:sp>
      <p:sp>
        <p:nvSpPr>
          <p:cNvPr id="6" name="Rectangle 2"/>
          <p:cNvSpPr>
            <a:spLocks noChangeArrowheads="1"/>
          </p:cNvSpPr>
          <p:nvPr/>
        </p:nvSpPr>
        <p:spPr bwMode="auto">
          <a:xfrm>
            <a:off x="1428729" y="4000504"/>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4753953" y="1196752"/>
            <a:ext cx="2896247" cy="33718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3608" y="-191628"/>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перевести пострадавшего в положение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«на боку»</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285892" y="1765801"/>
            <a:ext cx="349689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4</a:t>
            </a:r>
            <a:r>
              <a:rPr lang="ru-RU" sz="1400" dirty="0"/>
              <a:t>. Держа ладонь пострадавшего у щеки, поднимите его </a:t>
            </a:r>
            <a:r>
              <a:rPr lang="ru-RU" sz="1400" dirty="0" smtClean="0"/>
              <a:t>дальнее </a:t>
            </a:r>
            <a:r>
              <a:rPr lang="ru-RU" sz="1400" dirty="0"/>
              <a:t>от вас колено (с). </a:t>
            </a:r>
          </a:p>
          <a:p>
            <a:r>
              <a:rPr lang="ru-RU" sz="1400" dirty="0"/>
              <a:t> </a:t>
            </a:r>
            <a:endParaRPr lang="en-US" sz="1400" dirty="0" smtClean="0"/>
          </a:p>
          <a:p>
            <a:endParaRPr lang="en-US" sz="1400" dirty="0"/>
          </a:p>
          <a:p>
            <a:endParaRPr lang="en-US" sz="1400" dirty="0" smtClean="0"/>
          </a:p>
          <a:p>
            <a:endParaRPr lang="en-US" sz="1400" dirty="0" smtClean="0"/>
          </a:p>
          <a:p>
            <a:endParaRPr lang="en-US" sz="1400" dirty="0" smtClean="0"/>
          </a:p>
          <a:p>
            <a:endParaRPr lang="ru-RU" sz="1400" dirty="0"/>
          </a:p>
          <a:p>
            <a:r>
              <a:rPr lang="ru-RU" sz="1400" dirty="0" smtClean="0"/>
              <a:t>5</a:t>
            </a:r>
            <a:r>
              <a:rPr lang="ru-RU" sz="1400" dirty="0"/>
              <a:t>. Осторожно потяните колено к себе, поворачивая таким образом пострадавшего (</a:t>
            </a:r>
            <a:r>
              <a:rPr lang="ru-RU" sz="1400" dirty="0" err="1"/>
              <a:t>d</a:t>
            </a:r>
            <a:r>
              <a:rPr lang="ru-RU" sz="1400" dirty="0"/>
              <a:t>)</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8" name="Рисунок 7"/>
          <p:cNvPicPr/>
          <p:nvPr/>
        </p:nvPicPr>
        <p:blipFill>
          <a:blip r:embed="rId2"/>
          <a:srcRect/>
          <a:stretch>
            <a:fillRect/>
          </a:stretch>
        </p:blipFill>
        <p:spPr bwMode="auto">
          <a:xfrm>
            <a:off x="4756530" y="1240102"/>
            <a:ext cx="3124531" cy="37290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428729" y="-123109"/>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перевести пострадавшего в положение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«на боку»</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043608" y="1748230"/>
            <a:ext cx="3502769"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6</a:t>
            </a:r>
            <a:r>
              <a:rPr lang="ru-RU" sz="1400" dirty="0"/>
              <a:t>. Уложив пострадавшего на ту же сторону, на которую повернута его голова, проследите за тем, чтобы колено оставалось согнутым под прямым углом к туловищу (е). </a:t>
            </a:r>
          </a:p>
          <a:p>
            <a:pPr algn="just"/>
            <a:r>
              <a:rPr lang="ru-RU" sz="1400" dirty="0"/>
              <a:t> </a:t>
            </a:r>
            <a:endParaRPr lang="en-US" sz="1400" dirty="0" smtClean="0"/>
          </a:p>
          <a:p>
            <a:pPr algn="just"/>
            <a:endParaRPr lang="en-US" sz="1400" dirty="0"/>
          </a:p>
          <a:p>
            <a:pPr algn="just"/>
            <a:endParaRPr lang="en-US" sz="1400" dirty="0" smtClean="0"/>
          </a:p>
          <a:p>
            <a:pPr algn="just"/>
            <a:endParaRPr lang="ru-RU" sz="1400" dirty="0"/>
          </a:p>
          <a:p>
            <a:pPr algn="just"/>
            <a:r>
              <a:rPr lang="ru-RU" sz="1400" dirty="0" smtClean="0"/>
              <a:t>7</a:t>
            </a:r>
            <a:r>
              <a:rPr lang="ru-RU" sz="1400" dirty="0"/>
              <a:t>. Осторожно запрокиньте голову назад, чтобы обеспечить свободное поступление воздуха в легкие, и следите за дыханием пострадавшего (f</a:t>
            </a:r>
            <a:r>
              <a:rPr lang="ru-RU" sz="1400" dirty="0" smtClean="0"/>
              <a:t>).</a:t>
            </a:r>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4499992" y="1483040"/>
            <a:ext cx="3530136" cy="35301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1973"/>
            <a:ext cx="9144000"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Сильное кровотечение и точки</a:t>
            </a:r>
            <a:r>
              <a:rPr kumimoji="0" lang="en-US"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надавливания</a:t>
            </a:r>
            <a:endParaRPr kumimoji="0" lang="en-US"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a:t>
            </a: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itchFamily="18" charset="0"/>
              </a:rPr>
              <a:t>(для остановки кровотечения)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5" y="1120241"/>
            <a:ext cx="3813575"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smtClean="0"/>
              <a:t>В </a:t>
            </a:r>
            <a:r>
              <a:rPr lang="ru-RU" sz="1400" dirty="0"/>
              <a:t>серьезных случаях, несмотря на наложение давящей повязки на рану, продолжает сильно идти кровь, артериальное кровотечение нужно остановить хотя бы ненадолго. </a:t>
            </a:r>
            <a:endParaRPr lang="en-US" sz="1400" dirty="0" smtClean="0"/>
          </a:p>
          <a:p>
            <a:pPr algn="just"/>
            <a:r>
              <a:rPr lang="en-US" sz="1400" dirty="0"/>
              <a:t>	</a:t>
            </a:r>
            <a:r>
              <a:rPr lang="ru-RU" sz="1400" dirty="0" smtClean="0"/>
              <a:t>Жизнь </a:t>
            </a:r>
            <a:r>
              <a:rPr lang="ru-RU" sz="1400" dirty="0"/>
              <a:t>пострадавшего, возможно, удастся спасти с помощью надавливания на поврежденную артерию в точке, где ее можно прижать пальцами к кости. На практике удается пережимать самую большую артерию на руке и самую большую артерию на ноге. </a:t>
            </a:r>
            <a:endParaRPr lang="en-US" sz="1400" dirty="0" smtClean="0"/>
          </a:p>
          <a:p>
            <a:pPr algn="just"/>
            <a:r>
              <a:rPr lang="en-US" sz="1400" dirty="0"/>
              <a:t>	</a:t>
            </a:r>
            <a:r>
              <a:rPr lang="ru-RU" sz="1400" dirty="0" smtClean="0"/>
              <a:t>Если </a:t>
            </a:r>
            <a:r>
              <a:rPr lang="ru-RU" sz="1400" dirty="0"/>
              <a:t>точка прижатия выбрана правильно, полностью прекращается кровоснабжение пораженной конечности.</a:t>
            </a:r>
          </a:p>
          <a:p>
            <a:pPr algn="ctr"/>
            <a:r>
              <a:rPr lang="ru-RU" sz="1400" dirty="0"/>
              <a:t> </a:t>
            </a:r>
            <a:r>
              <a:rPr lang="ru-RU" sz="1400" b="1" dirty="0" smtClean="0"/>
              <a:t>ТОЧКИ </a:t>
            </a:r>
            <a:r>
              <a:rPr lang="ru-RU" sz="1400" b="1" dirty="0"/>
              <a:t>НАДАВЛИВАНИЯ</a:t>
            </a:r>
            <a:endParaRPr lang="ru-RU" sz="1400" dirty="0"/>
          </a:p>
          <a:p>
            <a:pPr algn="just"/>
            <a:r>
              <a:rPr lang="ru-RU" sz="1400" b="1" dirty="0"/>
              <a:t> </a:t>
            </a:r>
            <a:r>
              <a:rPr lang="ru-RU" sz="1400" b="1" dirty="0" smtClean="0"/>
              <a:t>	</a:t>
            </a:r>
            <a:r>
              <a:rPr lang="ru-RU" sz="1400" dirty="0" smtClean="0"/>
              <a:t>Плечевая </a:t>
            </a:r>
            <a:r>
              <a:rPr lang="ru-RU" sz="1400" dirty="0"/>
              <a:t>артерия, снабжающая кровью руку, проходит по внутренней стороне плечевой кости (а), и ее лучше всего пережимать и середине этой кости.</a:t>
            </a:r>
          </a:p>
          <a:p>
            <a:pPr algn="just"/>
            <a:r>
              <a:rPr lang="ru-RU" sz="1400" dirty="0"/>
              <a:t> </a:t>
            </a:r>
            <a:r>
              <a:rPr lang="ru-RU" sz="1400" dirty="0" smtClean="0"/>
              <a:t>	</a:t>
            </a:r>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8" name="Рисунок 7"/>
          <p:cNvPicPr/>
          <p:nvPr/>
        </p:nvPicPr>
        <p:blipFill>
          <a:blip r:embed="rId2"/>
          <a:srcRect b="57759"/>
          <a:stretch>
            <a:fillRect/>
          </a:stretch>
        </p:blipFill>
        <p:spPr bwMode="auto">
          <a:xfrm>
            <a:off x="4885112" y="1282440"/>
            <a:ext cx="3143272" cy="1714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8328" y="-99392"/>
            <a:ext cx="8678168"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Сильное кровотечение и точки надавливания</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itchFamily="18" charset="0"/>
              </a:rPr>
              <a:t>(для остановки кровотечения)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043608" y="1024623"/>
            <a:ext cx="70567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smtClean="0"/>
              <a:t>Бедренная </a:t>
            </a:r>
            <a:r>
              <a:rPr lang="ru-RU" sz="1400" dirty="0"/>
              <a:t>артерия, снабжающая кровью нижнюю конечность, проходит через середину паховой складки. В этом месте она пересекает костный выступ (</a:t>
            </a:r>
            <a:r>
              <a:rPr lang="ru-RU" sz="1400" dirty="0" err="1"/>
              <a:t>b</a:t>
            </a:r>
            <a:r>
              <a:rPr lang="ru-RU" sz="1400" dirty="0"/>
              <a:t>), и ее лучше всего прижимать именно там.</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l="20066" t="42564"/>
          <a:stretch>
            <a:fillRect/>
          </a:stretch>
        </p:blipFill>
        <p:spPr bwMode="auto">
          <a:xfrm>
            <a:off x="2929588" y="1734540"/>
            <a:ext cx="3284823" cy="2645179"/>
          </a:xfrm>
          <a:prstGeom prst="rect">
            <a:avLst/>
          </a:prstGeom>
          <a:noFill/>
          <a:ln w="9525">
            <a:noFill/>
            <a:miter lim="800000"/>
            <a:headEnd/>
            <a:tailEnd/>
          </a:ln>
        </p:spPr>
      </p:pic>
      <p:sp>
        <p:nvSpPr>
          <p:cNvPr id="75777" name="Rectangle 1"/>
          <p:cNvSpPr>
            <a:spLocks noChangeArrowheads="1"/>
          </p:cNvSpPr>
          <p:nvPr/>
        </p:nvSpPr>
        <p:spPr bwMode="auto">
          <a:xfrm>
            <a:off x="1043607" y="4379719"/>
            <a:ext cx="7028855"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anose="020B0604020202020204" pitchFamily="34" charset="0"/>
                <a:ea typeface="Calibri" pitchFamily="34" charset="0"/>
                <a:cs typeface="Arial" panose="020B0604020202020204" pitchFamily="34" charset="0"/>
              </a:rPr>
              <a:t>	</a:t>
            </a:r>
            <a:r>
              <a:rPr kumimoji="0" lang="ru-RU" sz="1400" b="0" i="0" u="none" strike="noStrike" cap="none" normalizeH="0" baseline="0" dirty="0" smtClean="0">
                <a:ln>
                  <a:noFill/>
                </a:ln>
                <a:effectLst/>
                <a:latin typeface="Arial" panose="020B0604020202020204" pitchFamily="34" charset="0"/>
                <a:ea typeface="Calibri" pitchFamily="34" charset="0"/>
                <a:cs typeface="Arial" panose="020B0604020202020204" pitchFamily="34" charset="0"/>
              </a:rPr>
              <a:t>Не пережимайте артериальный кровоток более чем на 15 минут, иначе возникнет опасность омертвения (гангрены) здоровых тканей, находящихся ниже точки</a:t>
            </a:r>
            <a:endParaRPr kumimoji="0" lang="ru-RU" sz="1400" b="0" i="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190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Arial" panose="020B0604020202020204" pitchFamily="34" charset="0"/>
                <a:ea typeface="Calibri" pitchFamily="34" charset="0"/>
                <a:cs typeface="Arial" panose="020B0604020202020204" pitchFamily="34" charset="0"/>
              </a:rPr>
              <a:t>	Никогда не применяйте жгуты, если вы не знаете, как накладывать жгут; если точно знаете, что к вам на помощь скоро прибудут квалифицированные специалисты.</a:t>
            </a:r>
            <a:endParaRPr kumimoji="0" lang="ru-RU" sz="1400" b="0" i="0" u="none" strike="noStrike" cap="none" normalizeH="0" baseline="0" dirty="0" smtClean="0">
              <a:ln>
                <a:noFill/>
              </a:ln>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8267" y="374710"/>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остановить</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кровотечение из руки</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262438" y="1155549"/>
            <a:ext cx="778671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a:t> 1. Держите поврежденную руку так, чтобы ладонь была поднята выше головы. </a:t>
            </a:r>
          </a:p>
          <a:p>
            <a:pPr algn="just"/>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75777" name="Rectangle 1"/>
          <p:cNvSpPr>
            <a:spLocks noChangeArrowheads="1"/>
          </p:cNvSpPr>
          <p:nvPr/>
        </p:nvSpPr>
        <p:spPr bwMode="auto">
          <a:xfrm>
            <a:off x="1048288" y="4698047"/>
            <a:ext cx="700088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0" u="none" strike="noStrike" cap="none" normalizeH="0" baseline="0" dirty="0" smtClean="0">
                <a:ln>
                  <a:noFill/>
                </a:ln>
                <a:effectLst/>
                <a:ea typeface="Calibri" pitchFamily="34" charset="0"/>
                <a:cs typeface="Times New Roman" pitchFamily="18" charset="0"/>
              </a:rPr>
              <a:t>	</a:t>
            </a:r>
            <a:r>
              <a:rPr lang="ru-RU" sz="1400" dirty="0"/>
              <a:t> 2. Сильно нажимайте кончиками пальцев на внутреннюю поверхность плеча между мышцами, пока не нащупаете кость (а) и не заметите, что кровотечение существенно уменьшилось или прекратилось.</a:t>
            </a:r>
          </a:p>
        </p:txBody>
      </p:sp>
      <p:pic>
        <p:nvPicPr>
          <p:cNvPr id="8" name="Рисунок 7"/>
          <p:cNvPicPr/>
          <p:nvPr/>
        </p:nvPicPr>
        <p:blipFill>
          <a:blip r:embed="rId2"/>
          <a:srcRect/>
          <a:stretch>
            <a:fillRect/>
          </a:stretch>
        </p:blipFill>
        <p:spPr bwMode="auto">
          <a:xfrm>
            <a:off x="3179930" y="1714488"/>
            <a:ext cx="3286148" cy="27860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7" y="356140"/>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остановить</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кровотечение из ноги</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7" y="1098077"/>
            <a:ext cx="69127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1400" b="0" i="1" u="none" strike="noStrike" cap="none" normalizeH="0" baseline="0" dirty="0" smtClean="0">
                <a:ln>
                  <a:noFill/>
                </a:ln>
                <a:effectLst/>
                <a:ea typeface="Calibri" pitchFamily="34" charset="0"/>
                <a:cs typeface="Times New Roman" pitchFamily="18" charset="0"/>
              </a:rPr>
              <a:t>	</a:t>
            </a:r>
            <a:r>
              <a:rPr lang="ru-RU" sz="1400" dirty="0"/>
              <a:t> 1. Пострадавший должен лечь на спину, слегка согнув колени. </a:t>
            </a:r>
          </a:p>
          <a:p>
            <a:pPr algn="just"/>
            <a:r>
              <a:rPr lang="ru-RU" sz="1400" dirty="0"/>
              <a:t> </a:t>
            </a:r>
          </a:p>
          <a:p>
            <a:pPr algn="just"/>
            <a:r>
              <a:rPr lang="ru-RU" sz="1400" dirty="0" smtClean="0"/>
              <a:t>	2</a:t>
            </a:r>
            <a:r>
              <a:rPr lang="ru-RU" sz="1400" dirty="0"/>
              <a:t>. Вы должны сильно прижать кулаком артерию к выступу тазовой кости в области паха или</a:t>
            </a:r>
            <a:r>
              <a:rPr lang="ru-RU" sz="1400" dirty="0" smtClean="0"/>
              <a:t>, если </a:t>
            </a:r>
            <a:r>
              <a:rPr lang="ru-RU" sz="1400" dirty="0"/>
              <a:t>вы точно знаете место, сделать это большими пальцами (</a:t>
            </a:r>
            <a:r>
              <a:rPr lang="ru-RU" sz="1400" dirty="0" err="1"/>
              <a:t>b</a:t>
            </a:r>
            <a:r>
              <a:rPr lang="ru-RU" sz="1400" dirty="0"/>
              <a:t>). Для пережатия этой </a:t>
            </a:r>
            <a:r>
              <a:rPr lang="ru-RU" sz="1400" dirty="0" smtClean="0"/>
              <a:t>крупной артерии </a:t>
            </a:r>
            <a:r>
              <a:rPr lang="ru-RU" sz="1400" dirty="0"/>
              <a:t>необходимо приложить большое усилие. </a:t>
            </a:r>
          </a:p>
          <a:p>
            <a:pPr algn="just"/>
            <a:endParaRPr lang="ru-RU" sz="1400" dirty="0"/>
          </a:p>
          <a:p>
            <a:pPr algn="just"/>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9" name="Рисунок 8"/>
          <p:cNvPicPr/>
          <p:nvPr/>
        </p:nvPicPr>
        <p:blipFill>
          <a:blip r:embed="rId2"/>
          <a:srcRect/>
          <a:stretch>
            <a:fillRect/>
          </a:stretch>
        </p:blipFill>
        <p:spPr bwMode="auto">
          <a:xfrm>
            <a:off x="2528879" y="2943858"/>
            <a:ext cx="4086244" cy="22561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928661" y="404664"/>
            <a:ext cx="7243739"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Искусственное дыхание</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971600" y="1365455"/>
            <a:ext cx="7200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defTabSz="914400" rtl="0" eaLnBrk="1" fontAlgn="base" latinLnBrk="0" hangingPunct="1">
              <a:lnSpc>
                <a:spcPct val="100000"/>
              </a:lnSpc>
              <a:spcBef>
                <a:spcPct val="0"/>
              </a:spcBef>
              <a:spcAft>
                <a:spcPct val="0"/>
              </a:spcAft>
              <a:buClrTx/>
              <a:buSzTx/>
              <a:buFontTx/>
              <a:buNone/>
              <a:tabLst/>
            </a:pPr>
            <a:r>
              <a:rPr lang="ru-RU" sz="1400" dirty="0"/>
              <a:t>   </a:t>
            </a:r>
            <a:r>
              <a:rPr lang="en-US" sz="1400" dirty="0"/>
              <a:t>	</a:t>
            </a:r>
            <a:r>
              <a:rPr lang="ru-RU" sz="1400" dirty="0" smtClean="0"/>
              <a:t>Целью </a:t>
            </a:r>
            <a:r>
              <a:rPr lang="ru-RU" sz="1400" dirty="0"/>
              <a:t>этой меры является немедленное обеспечение легких пострадавшего воздухом. Воздух, который вы выдыхаете, имеет достаточное содержание кислорода для того, чтобы им мог дышать другой человек. Многие жизни были спасены таким "подержанным" кислородом.</a:t>
            </a:r>
          </a:p>
          <a:p>
            <a:pPr marL="0" marR="0" lvl="0" indent="19050" defTabSz="914400" rtl="0" eaLnBrk="1" fontAlgn="base" latinLnBrk="0" hangingPunct="1">
              <a:lnSpc>
                <a:spcPct val="100000"/>
              </a:lnSpc>
              <a:spcBef>
                <a:spcPct val="0"/>
              </a:spcBef>
              <a:spcAft>
                <a:spcPct val="0"/>
              </a:spcAft>
              <a:buClrTx/>
              <a:buSzTx/>
              <a:buFontTx/>
              <a:buNone/>
              <a:tabLst/>
            </a:pPr>
            <a:r>
              <a:rPr lang="ru-RU" sz="1400" dirty="0"/>
              <a:t>Прежде всего убедитесь, что дыхательные пути свободны, и воздух попадает по назначению - глубоко в легкие пострадавшего.</a:t>
            </a:r>
          </a:p>
          <a:p>
            <a:pPr marL="0" marR="0" lvl="0" indent="19050" defTabSz="914400" rtl="0" eaLnBrk="1" fontAlgn="base" latinLnBrk="0" hangingPunct="1">
              <a:lnSpc>
                <a:spcPct val="100000"/>
              </a:lnSpc>
              <a:spcBef>
                <a:spcPct val="0"/>
              </a:spcBef>
              <a:spcAft>
                <a:spcPct val="0"/>
              </a:spcAft>
              <a:buClrTx/>
              <a:buSzTx/>
              <a:buFontTx/>
              <a:buNone/>
              <a:tabLst/>
            </a:pPr>
            <a:endParaRPr lang="ru-RU" sz="1400" dirty="0"/>
          </a:p>
          <a:p>
            <a:pPr marL="0" marR="0" lvl="0" indent="19050" defTabSz="914400" rtl="0" eaLnBrk="0" fontAlgn="base" latinLnBrk="0" hangingPunct="0">
              <a:lnSpc>
                <a:spcPct val="100000"/>
              </a:lnSpc>
              <a:spcBef>
                <a:spcPct val="0"/>
              </a:spcBef>
              <a:spcAft>
                <a:spcPct val="0"/>
              </a:spcAft>
              <a:buClrTx/>
              <a:buSzTx/>
              <a:buFontTx/>
              <a:buNone/>
              <a:tabLst/>
            </a:pPr>
            <a:r>
              <a:rPr lang="en-US" sz="1400" dirty="0" smtClean="0"/>
              <a:t>	</a:t>
            </a:r>
            <a:r>
              <a:rPr lang="ru-RU" sz="1400" dirty="0" smtClean="0"/>
              <a:t>При </a:t>
            </a:r>
            <a:r>
              <a:rPr lang="ru-RU" sz="1400" dirty="0"/>
              <a:t>этом необходимо следить за наполнением легких. Если вы не видите, что грудная клетка пострадавшего поднимается при вашем выдохе и опускаются, когда вы его прекращаете, значит, цель не достигнута; тогда выполните процедуру, выполняющуюся при попадании в дыхательные пути инородных предметов.</a:t>
            </a:r>
          </a:p>
          <a:p>
            <a:pPr marL="0" marR="0" lvl="0" indent="19050" defTabSz="914400" rtl="0" eaLnBrk="0" fontAlgn="base" latinLnBrk="0" hangingPunct="0">
              <a:lnSpc>
                <a:spcPct val="100000"/>
              </a:lnSpc>
              <a:spcBef>
                <a:spcPct val="0"/>
              </a:spcBef>
              <a:spcAft>
                <a:spcPct val="0"/>
              </a:spcAft>
              <a:buClrTx/>
              <a:buSzTx/>
              <a:buFontTx/>
              <a:buNone/>
              <a:tabLst/>
            </a:pPr>
            <a:endParaRPr lang="ru-RU" sz="1400" dirty="0"/>
          </a:p>
          <a:p>
            <a:pPr marL="0" marR="0" lvl="0" indent="19050" defTabSz="914400" rtl="0" eaLnBrk="0" fontAlgn="base" latinLnBrk="0" hangingPunct="0">
              <a:lnSpc>
                <a:spcPct val="100000"/>
              </a:lnSpc>
              <a:spcBef>
                <a:spcPct val="0"/>
              </a:spcBef>
              <a:spcAft>
                <a:spcPct val="0"/>
              </a:spcAft>
              <a:buClrTx/>
              <a:buSzTx/>
              <a:buFontTx/>
              <a:buNone/>
              <a:tabLst/>
            </a:pPr>
            <a:r>
              <a:rPr lang="ru-RU" sz="1400" dirty="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6" y="407657"/>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Проверка состояния пострадавшего</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930966" y="1117515"/>
            <a:ext cx="778671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400" b="0" i="1" u="none" strike="noStrike" cap="none" normalizeH="0" baseline="0" dirty="0" smtClean="0">
                <a:ln>
                  <a:noFill/>
                </a:ln>
                <a:effectLst/>
                <a:ea typeface="Calibri" pitchFamily="34" charset="0"/>
                <a:cs typeface="Times New Roman" pitchFamily="18" charset="0"/>
              </a:rPr>
              <a:t>	</a:t>
            </a:r>
            <a:r>
              <a:rPr lang="ru-RU" sz="1400" dirty="0"/>
              <a:t> </a:t>
            </a:r>
            <a:r>
              <a:rPr lang="ru-RU" sz="1400" b="1" dirty="0"/>
              <a:t>Проверьте:</a:t>
            </a:r>
            <a:endParaRPr lang="ru-RU" sz="1400" dirty="0"/>
          </a:p>
          <a:p>
            <a:r>
              <a:rPr lang="ru-RU" sz="1400" b="1" dirty="0"/>
              <a:t> </a:t>
            </a:r>
            <a:r>
              <a:rPr lang="ru-RU" sz="1400" dirty="0" smtClean="0"/>
              <a:t>1</a:t>
            </a:r>
            <a:r>
              <a:rPr lang="ru-RU" sz="1400" dirty="0"/>
              <a:t>. Не заблокированы ли дыхательные пути (а). </a:t>
            </a:r>
          </a:p>
          <a:p>
            <a:r>
              <a:rPr lang="ru-RU" sz="1400" dirty="0"/>
              <a:t> </a:t>
            </a:r>
            <a:r>
              <a:rPr lang="ru-RU" sz="1400" dirty="0" smtClean="0"/>
              <a:t>2</a:t>
            </a:r>
            <a:r>
              <a:rPr lang="ru-RU" sz="1400" dirty="0"/>
              <a:t>. Дышит ли пострадавший (</a:t>
            </a:r>
            <a:r>
              <a:rPr lang="ru-RU" sz="1400" dirty="0" err="1"/>
              <a:t>b</a:t>
            </a:r>
            <a:r>
              <a:rPr lang="ru-RU" sz="1400" dirty="0"/>
              <a:t>). </a:t>
            </a:r>
          </a:p>
          <a:p>
            <a:r>
              <a:rPr lang="ru-RU" sz="1400" dirty="0"/>
              <a:t> </a:t>
            </a:r>
            <a:r>
              <a:rPr lang="ru-RU" sz="1400" dirty="0" smtClean="0"/>
              <a:t>3</a:t>
            </a:r>
            <a:r>
              <a:rPr lang="ru-RU" sz="1400" dirty="0"/>
              <a:t>. Есть ли у него пульс (с) (надо удостовериться, что сердце не остановилось). </a:t>
            </a:r>
          </a:p>
          <a:p>
            <a:r>
              <a:rPr lang="ru-RU" sz="1400" dirty="0"/>
              <a:t> </a:t>
            </a:r>
            <a:r>
              <a:rPr lang="ru-RU" sz="1400" dirty="0" smtClean="0"/>
              <a:t>4</a:t>
            </a:r>
            <a:r>
              <a:rPr lang="ru-RU" sz="1400" dirty="0"/>
              <a:t>. Нет ли сильного кровотечения. </a:t>
            </a:r>
          </a:p>
          <a:p>
            <a:r>
              <a:rPr lang="ru-RU" sz="1400" dirty="0"/>
              <a:t> </a:t>
            </a:r>
            <a:r>
              <a:rPr lang="ru-RU" sz="1400" dirty="0" smtClean="0"/>
              <a:t>5</a:t>
            </a:r>
            <a:r>
              <a:rPr lang="ru-RU" sz="1400" dirty="0"/>
              <a:t>. Нет ли шокового состояния. </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2988117" y="2527626"/>
            <a:ext cx="3672408" cy="33259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5534" y="421585"/>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Риск ВИЧ - инфекции</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87624" y="1586411"/>
            <a:ext cx="684883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dirty="0"/>
              <a:t>МЕРЫ ПРЕДОСТОРОЖНОСТИ</a:t>
            </a:r>
          </a:p>
          <a:p>
            <a:pPr algn="ctr"/>
            <a:r>
              <a:rPr lang="ru-RU" sz="1400" dirty="0"/>
              <a:t> </a:t>
            </a:r>
            <a:endParaRPr lang="ru-RU" sz="1400" dirty="0" smtClean="0"/>
          </a:p>
          <a:p>
            <a:pPr algn="ctr"/>
            <a:endParaRPr lang="ru-RU" sz="1400" dirty="0"/>
          </a:p>
          <a:p>
            <a:pPr algn="ctr"/>
            <a:endParaRPr lang="ru-RU" sz="1400" dirty="0"/>
          </a:p>
          <a:p>
            <a:pPr algn="just"/>
            <a:r>
              <a:rPr lang="ru-RU" sz="1400" dirty="0"/>
              <a:t>	Считайте, что льющаяся из тела пострадавшего кровь или </a:t>
            </a:r>
          </a:p>
          <a:p>
            <a:pPr algn="just"/>
            <a:endParaRPr lang="ru-RU" sz="1400" dirty="0"/>
          </a:p>
          <a:p>
            <a:pPr algn="just"/>
            <a:r>
              <a:rPr lang="ru-RU" sz="1400" dirty="0"/>
              <a:t>    другая жидкость ВИЧ-инфицированы, и по возможности избегайте </a:t>
            </a:r>
          </a:p>
          <a:p>
            <a:pPr algn="just"/>
            <a:endParaRPr lang="ru-RU" sz="1400" dirty="0"/>
          </a:p>
          <a:p>
            <a:pPr algn="just"/>
            <a:r>
              <a:rPr lang="ru-RU" sz="1400" dirty="0"/>
              <a:t>    прямого контакта. Существует небольшая, но реальная опасность </a:t>
            </a:r>
          </a:p>
          <a:p>
            <a:pPr algn="just"/>
            <a:endParaRPr lang="ru-RU" sz="1400" dirty="0"/>
          </a:p>
          <a:p>
            <a:pPr algn="just"/>
            <a:r>
              <a:rPr lang="ru-RU" sz="1400" dirty="0"/>
              <a:t>    ВИЧ-инфекции, если зараженная кровь пострадавшего попадет в </a:t>
            </a:r>
          </a:p>
          <a:p>
            <a:pPr algn="just"/>
            <a:endParaRPr lang="ru-RU" sz="1400" dirty="0"/>
          </a:p>
          <a:p>
            <a:pPr algn="just"/>
            <a:r>
              <a:rPr lang="ru-RU" sz="1400" dirty="0"/>
              <a:t>    порезы или ссадины на теле человека, оказывающего первую помощь </a:t>
            </a:r>
          </a:p>
          <a:p>
            <a:pPr algn="just"/>
            <a:r>
              <a:rPr lang="ru-RU" sz="1400" dirty="0"/>
              <a:t> </a:t>
            </a:r>
          </a:p>
          <a:p>
            <a:pPr algn="just"/>
            <a:r>
              <a:rPr lang="ru-RU" sz="1400" i="1" dirty="0" smtClean="0"/>
              <a:t>	</a:t>
            </a:r>
            <a:endParaRPr lang="ru-RU" sz="1400" i="1"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3608"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5" y="1228398"/>
            <a:ext cx="6840761"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1400" dirty="0" smtClean="0"/>
          </a:p>
          <a:p>
            <a:pPr algn="just"/>
            <a:r>
              <a:rPr lang="ru-RU" sz="1400" dirty="0" smtClean="0"/>
              <a:t>	При </a:t>
            </a:r>
            <a:r>
              <a:rPr lang="ru-RU" sz="1400" dirty="0"/>
              <a:t>отсутствии какого-либо транспорта следует осуществить переноску пострадавшего в лечебное учреждение на носилках, в т. ч. импровизированных. </a:t>
            </a:r>
            <a:endParaRPr lang="ru-RU" sz="1400" dirty="0" smtClean="0"/>
          </a:p>
          <a:p>
            <a:pPr algn="just"/>
            <a:r>
              <a:rPr lang="ru-RU" sz="1400" dirty="0"/>
              <a:t>	</a:t>
            </a:r>
            <a:r>
              <a:rPr lang="ru-RU" sz="1400" dirty="0" smtClean="0"/>
              <a:t>Первую </a:t>
            </a:r>
            <a:r>
              <a:rPr lang="ru-RU" sz="1400" dirty="0"/>
              <a:t>помощь приходится оказывать и в таких условиях, когда нет никаких подручных средств или нет времени для изготовления импровизированных носилок. </a:t>
            </a:r>
            <a:endParaRPr lang="ru-RU" sz="1400" dirty="0" smtClean="0"/>
          </a:p>
          <a:p>
            <a:pPr algn="just"/>
            <a:r>
              <a:rPr lang="ru-RU" sz="1400" dirty="0"/>
              <a:t>	</a:t>
            </a:r>
            <a:r>
              <a:rPr lang="ru-RU" sz="1400" dirty="0" smtClean="0"/>
              <a:t>В </a:t>
            </a:r>
            <a:r>
              <a:rPr lang="ru-RU" sz="1400" dirty="0"/>
              <a:t>этих случаях больного необходимо перенести на руках. Первую помощь приходится оказывать и в таких условиях, когда нет никаких подручных средств или нет времени для изготовления импровизированных носилок. В этих случаях больного необходимо перенести на руках. </a:t>
            </a:r>
            <a:endParaRPr lang="ru-RU" sz="1400" dirty="0" smtClean="0"/>
          </a:p>
          <a:p>
            <a:pPr algn="just"/>
            <a:r>
              <a:rPr lang="ru-RU" sz="1400" dirty="0"/>
              <a:t>	</a:t>
            </a:r>
            <a:r>
              <a:rPr lang="ru-RU" sz="1400" dirty="0" smtClean="0"/>
              <a:t>Один </a:t>
            </a:r>
            <a:r>
              <a:rPr lang="ru-RU" sz="1400" dirty="0"/>
              <a:t>человек может нести больного на руках, на спине, на плече .Переноску способом "на руках впереди" и "на плече" применяют в случаях, если пострадавший очень слаб или без сознания. </a:t>
            </a:r>
            <a:endParaRPr lang="ru-RU" sz="1400" dirty="0" smtClean="0"/>
          </a:p>
          <a:p>
            <a:pPr algn="just"/>
            <a:r>
              <a:rPr lang="ru-RU" sz="1400" dirty="0"/>
              <a:t>	</a:t>
            </a:r>
            <a:r>
              <a:rPr lang="ru-RU" sz="1400" dirty="0" smtClean="0"/>
              <a:t>Если </a:t>
            </a:r>
            <a:r>
              <a:rPr lang="ru-RU" sz="1400" dirty="0"/>
              <a:t>больной в состоянии держаться, то удобнее переносить его способом "на спине". Эти способы требуют большой физической силы и применяются при переноске на небольшие расстояния. На руках значительно легче переносить вдвоем. Пострадавшего, находящегося в бессознательном состоянии, наиболее удобно переносить способом "друг за другом"</a:t>
            </a:r>
          </a:p>
          <a:p>
            <a:pPr algn="just"/>
            <a:r>
              <a:rPr lang="ru-RU" sz="1400" dirty="0"/>
              <a:t> </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6" y="36799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239813" y="1052736"/>
            <a:ext cx="309634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a:t> </a:t>
            </a:r>
          </a:p>
          <a:p>
            <a:r>
              <a:rPr lang="ru-RU" sz="1400" dirty="0"/>
              <a:t>Носилки </a:t>
            </a:r>
            <a:br>
              <a:rPr lang="ru-RU" sz="1400" dirty="0"/>
            </a:br>
            <a:r>
              <a:rPr lang="ru-RU" sz="1400" dirty="0"/>
              <a:t>а - медицинские; </a:t>
            </a:r>
            <a:br>
              <a:rPr lang="ru-RU" sz="1400" dirty="0"/>
            </a:br>
            <a:r>
              <a:rPr lang="ru-RU" sz="1400" dirty="0"/>
              <a:t>б, в - импровизированные</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4139952" y="1052736"/>
            <a:ext cx="3840377" cy="4759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90322" y="277428"/>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90322" y="1196752"/>
            <a:ext cx="6766054" cy="4580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Если больной в сознании и может самостоятельно держаться, то легче переносить его на "замке" из 3 или 4 рук </a:t>
            </a:r>
            <a:r>
              <a:rPr lang="ru-RU" sz="1400" dirty="0" smtClean="0"/>
              <a:t>.</a:t>
            </a:r>
          </a:p>
          <a:p>
            <a:endParaRPr lang="ru-RU" sz="1400" dirty="0"/>
          </a:p>
          <a:p>
            <a:r>
              <a:rPr lang="ru-RU" sz="1400" dirty="0"/>
              <a:t> </a:t>
            </a:r>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a:p>
          <a:p>
            <a:pPr algn="just"/>
            <a:r>
              <a:rPr lang="ru-RU" sz="1400" dirty="0"/>
              <a:t>Переноска пострадавшего одним носильщиком: а - на руках; б - на спине; в - на плече.</a:t>
            </a:r>
          </a:p>
          <a:p>
            <a:pPr algn="just"/>
            <a:r>
              <a:rPr lang="ru-RU" sz="1400" dirty="0"/>
              <a:t> </a:t>
            </a:r>
            <a:r>
              <a:rPr lang="ru-RU" sz="1400" dirty="0" smtClean="0"/>
              <a:t>Значительно </a:t>
            </a:r>
            <a:r>
              <a:rPr lang="ru-RU" sz="1400" dirty="0"/>
              <a:t>облегчает переноску на руках или носилках носилочная лямка.</a:t>
            </a:r>
          </a:p>
          <a:p>
            <a:pPr algn="just"/>
            <a:r>
              <a:rPr lang="ru-RU" sz="1400" dirty="0" smtClean="0"/>
              <a:t>В </a:t>
            </a:r>
            <a:r>
              <a:rPr lang="ru-RU" sz="1400" dirty="0"/>
              <a:t>ряде случаев больной может преодолеть короткое расстояние самостоятельно с помощью сопровождающего, который закидывает себе на шею руку пострадавшего и удерживает ее одной рукой, а другой обхватывает больного за талию или грудь.</a:t>
            </a:r>
          </a:p>
          <a:p>
            <a:pPr algn="just"/>
            <a:r>
              <a:rPr lang="ru-RU" sz="1400" dirty="0" smtClean="0"/>
              <a:t>Пострадавший </a:t>
            </a:r>
            <a:r>
              <a:rPr lang="ru-RU" sz="1400" dirty="0"/>
              <a:t>свободной рукой может опираться на палку. При невозможности самостоятельного передвижения пострадавшего и отсутствии помощников возможна транспортировка волоком на импровизированной волокуше - на брезенте, плащ-палатке.</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2843809" y="1700809"/>
            <a:ext cx="3312368" cy="17319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3608" y="438763"/>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947840" y="1052736"/>
            <a:ext cx="4056208"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Очень </a:t>
            </a:r>
            <a:r>
              <a:rPr lang="ru-RU" sz="1400" dirty="0"/>
              <a:t>часто правильно созданное положение спасает жизнь раненого и, как правило, способствует быстрейшему его выздоровлению</a:t>
            </a:r>
            <a:r>
              <a:rPr lang="ru-RU" sz="1400" dirty="0" smtClean="0"/>
              <a:t>. Транспортируют </a:t>
            </a:r>
            <a:r>
              <a:rPr lang="ru-RU" sz="1400" dirty="0"/>
              <a:t>раненых в положении лежа на спине, на спине с согнутыми коленями, на спине с опущенной головой и приподнятыми нижними конечностями, на животе, на боку</a:t>
            </a:r>
            <a:r>
              <a:rPr lang="ru-RU" sz="1400" dirty="0" smtClean="0"/>
              <a:t>. </a:t>
            </a:r>
            <a:r>
              <a:rPr lang="ru-RU" sz="1400" dirty="0"/>
              <a:t>В положении лежа на спине транспортируют пострадавших с ранениями головы, повреждениями черепа и головного мозга, позвоночника и спинного мозга, переломами костей таза и нижних конечностей. </a:t>
            </a:r>
            <a:r>
              <a:rPr lang="ru-RU" sz="1400" dirty="0" smtClean="0"/>
              <a:t>В </a:t>
            </a:r>
            <a:r>
              <a:rPr lang="ru-RU" sz="1400" dirty="0"/>
              <a:t>этом же положении необходимо транспортировать всех больных, у которых травма сопровождается развитием шока, значительной кровопотерей или бессознательным состоянием, даже кратковременным, больных с острыми хирургическими заболеваниями (аппендицит, ущемленная грыжа, прободная язва и т.д.) и повреждениями органов брюшной полости</a:t>
            </a:r>
            <a:r>
              <a:rPr lang="ru-RU" sz="1400" dirty="0" smtClean="0"/>
              <a:t>.</a:t>
            </a:r>
          </a:p>
          <a:p>
            <a:endParaRPr lang="ru-RU" sz="1400" dirty="0" smtClean="0"/>
          </a:p>
          <a:p>
            <a:endParaRPr lang="ru-RU" sz="1400" dirty="0"/>
          </a:p>
          <a:p>
            <a:endParaRPr lang="ru-RU" sz="1400" dirty="0" smtClean="0"/>
          </a:p>
          <a:p>
            <a:endParaRPr lang="ru-RU" sz="1400" dirty="0"/>
          </a:p>
          <a:p>
            <a:endParaRPr lang="ru-RU" sz="1400" dirty="0" smtClean="0"/>
          </a:p>
          <a:p>
            <a:r>
              <a:rPr lang="ru-RU" sz="1400" dirty="0"/>
              <a:t/>
            </a:r>
            <a:br>
              <a:rPr lang="ru-RU" sz="1400" dirty="0"/>
            </a:br>
            <a:endParaRPr lang="ru-RU" sz="1400" dirty="0"/>
          </a:p>
          <a:p>
            <a:pPr algn="just"/>
            <a:r>
              <a:rPr lang="ru-RU" sz="1400" dirty="0"/>
              <a:t> </a:t>
            </a:r>
          </a:p>
          <a:p>
            <a:pPr algn="just"/>
            <a:r>
              <a:rPr lang="ru-RU" sz="1400" dirty="0" smtClean="0"/>
              <a:t>	</a:t>
            </a:r>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8" name="Рисунок 7"/>
          <p:cNvPicPr/>
          <p:nvPr/>
        </p:nvPicPr>
        <p:blipFill>
          <a:blip r:embed="rId2"/>
          <a:srcRect/>
          <a:stretch>
            <a:fillRect/>
          </a:stretch>
        </p:blipFill>
        <p:spPr bwMode="auto">
          <a:xfrm>
            <a:off x="4905420" y="1268760"/>
            <a:ext cx="3171212" cy="4481400"/>
          </a:xfrm>
          <a:prstGeom prst="rect">
            <a:avLst/>
          </a:prstGeom>
          <a:noFill/>
          <a:ln w="9525">
            <a:noFill/>
            <a:miter lim="800000"/>
            <a:headEnd/>
            <a:tailEnd/>
          </a:ln>
        </p:spPr>
      </p:pic>
      <p:sp>
        <p:nvSpPr>
          <p:cNvPr id="77825" name="Rectangle 1"/>
          <p:cNvSpPr>
            <a:spLocks noChangeArrowheads="1"/>
          </p:cNvSpPr>
          <p:nvPr/>
        </p:nvSpPr>
        <p:spPr bwMode="auto">
          <a:xfrm>
            <a:off x="6444208" y="3558495"/>
            <a:ext cx="172819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effectLst/>
                <a:ea typeface="Calibri" pitchFamily="34" charset="0"/>
                <a:cs typeface="Arial" pitchFamily="34" charset="0"/>
              </a:rPr>
              <a:t>Переноска пострадавшего двумя носильщиками: а - способ "друг за другом"; б - "замок" из трех рук; </a:t>
            </a:r>
          </a:p>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effectLst/>
                <a:ea typeface="Calibri" pitchFamily="34" charset="0"/>
                <a:cs typeface="Arial" pitchFamily="34" charset="0"/>
              </a:rPr>
              <a:t>в - "замок" из четырех рук.</a:t>
            </a:r>
            <a:endParaRPr kumimoji="0" lang="ru-RU" sz="1400" i="0" u="none" strike="noStrike" cap="none" normalizeH="0" baseline="0" dirty="0" smtClean="0">
              <a:ln>
                <a:noFill/>
              </a:ln>
              <a:effectLst/>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27247" y="376197"/>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971600" y="980728"/>
            <a:ext cx="703341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a:t>
            </a:r>
            <a:r>
              <a:rPr lang="ru-RU" sz="1400" dirty="0"/>
              <a:t>Пострадавших и больных, находящихся в бессознательном состоянии, транспортируют в положении лежа на животе, с подложенными под лоб и грудь валиками. Такое положение необходимо для предотвращения асфиксии. Значительную часть больных можно транспортировать в положении сидя или полусидя. Необходимо также следить за правильным положением носилок при подъеме и спуске по лестнице</a:t>
            </a:r>
          </a:p>
          <a:p>
            <a:pPr algn="just"/>
            <a:r>
              <a:rPr lang="ru-RU" sz="1400" dirty="0"/>
              <a:t> </a:t>
            </a:r>
            <a:r>
              <a:rPr lang="ru-RU" sz="1400" dirty="0" smtClean="0"/>
              <a:t>	При </a:t>
            </a:r>
            <a:r>
              <a:rPr lang="ru-RU" sz="1400" dirty="0"/>
              <a:t>транспортировке в холодное время года надо принять меры для предупреждения охлаждения пострадавшего, т.к. охлаждение почти при всех видах травмы, несчастных случаях и внезапных заболеваниях резко ухудшает состояние и способствует развитию осложнений. Особого внимания в этом отношении требуют раненые с наложенными кровоостанавливающими жгутами, пострадавшие, находящиеся в бессознательном состоянии и в состоянии шока, с отморожениями</a:t>
            </a:r>
            <a:r>
              <a:rPr lang="ru-RU" sz="1400" dirty="0" smtClean="0"/>
              <a:t>.</a:t>
            </a:r>
            <a:endParaRPr lang="ru-RU" sz="1400" dirty="0"/>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9" name="Рисунок 8"/>
          <p:cNvPicPr/>
          <p:nvPr/>
        </p:nvPicPr>
        <p:blipFill>
          <a:blip r:embed="rId2"/>
          <a:srcRect b="46874"/>
          <a:stretch>
            <a:fillRect/>
          </a:stretch>
        </p:blipFill>
        <p:spPr bwMode="auto">
          <a:xfrm>
            <a:off x="1212133" y="3805000"/>
            <a:ext cx="3071835" cy="2000264"/>
          </a:xfrm>
          <a:prstGeom prst="rect">
            <a:avLst/>
          </a:prstGeom>
          <a:noFill/>
          <a:ln w="9525">
            <a:noFill/>
            <a:miter lim="800000"/>
            <a:headEnd/>
            <a:tailEnd/>
          </a:ln>
        </p:spPr>
      </p:pic>
      <p:pic>
        <p:nvPicPr>
          <p:cNvPr id="10" name="Рисунок 9"/>
          <p:cNvPicPr/>
          <p:nvPr/>
        </p:nvPicPr>
        <p:blipFill>
          <a:blip r:embed="rId2"/>
          <a:srcRect t="50000"/>
          <a:stretch>
            <a:fillRect/>
          </a:stretch>
        </p:blipFill>
        <p:spPr bwMode="auto">
          <a:xfrm>
            <a:off x="5076056" y="3789040"/>
            <a:ext cx="2928959" cy="2000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26446"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943934" y="945893"/>
            <a:ext cx="718343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	</a:t>
            </a:r>
            <a:r>
              <a:rPr lang="ru-RU" sz="1400" b="1" dirty="0"/>
              <a:t>Во всех случаях, когда пострадавшего нужно поднять, придерживайтесь следующих принципов.</a:t>
            </a:r>
            <a:endParaRPr lang="ru-RU" sz="1400" dirty="0"/>
          </a:p>
          <a:p>
            <a:r>
              <a:rPr lang="ru-RU" sz="1400" dirty="0"/>
              <a:t> </a:t>
            </a:r>
            <a:r>
              <a:rPr lang="ru-RU" sz="1400" dirty="0" smtClean="0"/>
              <a:t>Оказывающий </a:t>
            </a:r>
            <a:r>
              <a:rPr lang="ru-RU" sz="1400" dirty="0"/>
              <a:t>первую помощь человек должен:</a:t>
            </a:r>
          </a:p>
          <a:p>
            <a:r>
              <a:rPr lang="ru-RU" sz="1400" i="1" dirty="0"/>
              <a:t> </a:t>
            </a:r>
            <a:r>
              <a:rPr lang="ru-RU" sz="1400" dirty="0" smtClean="0"/>
              <a:t>· </a:t>
            </a:r>
            <a:r>
              <a:rPr lang="ru-RU" sz="1400" dirty="0"/>
              <a:t>близко подойти к пострадавшему; </a:t>
            </a:r>
          </a:p>
          <a:p>
            <a:r>
              <a:rPr lang="ru-RU" sz="1400" dirty="0"/>
              <a:t> </a:t>
            </a:r>
            <a:r>
              <a:rPr lang="ru-RU" sz="1400" dirty="0" smtClean="0"/>
              <a:t>· </a:t>
            </a:r>
            <a:r>
              <a:rPr lang="ru-RU" sz="1400" dirty="0"/>
              <a:t>удобно расставить ноги для устойчивости и сбалансированной осанки; </a:t>
            </a:r>
          </a:p>
          <a:p>
            <a:r>
              <a:rPr lang="ru-RU" sz="1400" dirty="0"/>
              <a:t> </a:t>
            </a:r>
            <a:r>
              <a:rPr lang="ru-RU" sz="1400" dirty="0" smtClean="0"/>
              <a:t>· </a:t>
            </a:r>
            <a:r>
              <a:rPr lang="ru-RU" sz="1400" dirty="0"/>
              <a:t>присесть на уровень пострадавшего, согнув колени, а не спину (а); </a:t>
            </a:r>
          </a:p>
          <a:p>
            <a:r>
              <a:rPr lang="ru-RU" sz="1400" dirty="0"/>
              <a:t> </a:t>
            </a:r>
            <a:r>
              <a:rPr lang="ru-RU" sz="1400" dirty="0" smtClean="0"/>
              <a:t>· </a:t>
            </a:r>
            <a:r>
              <a:rPr lang="ru-RU" sz="1400" dirty="0"/>
              <a:t>держать спину прямой (</a:t>
            </a:r>
            <a:r>
              <a:rPr lang="ru-RU" sz="1400" dirty="0" err="1"/>
              <a:t>b</a:t>
            </a:r>
            <a:r>
              <a:rPr lang="ru-RU" sz="1400" dirty="0"/>
              <a:t>); </a:t>
            </a:r>
          </a:p>
          <a:p>
            <a:r>
              <a:rPr lang="ru-RU" sz="1400" dirty="0"/>
              <a:t> </a:t>
            </a:r>
            <a:r>
              <a:rPr lang="ru-RU" sz="1400" dirty="0" smtClean="0"/>
              <a:t>· </a:t>
            </a:r>
            <a:r>
              <a:rPr lang="ru-RU" sz="1400" dirty="0"/>
              <a:t>крепко всей ладонью схватить пострадавшего; </a:t>
            </a:r>
          </a:p>
          <a:p>
            <a:r>
              <a:rPr lang="ru-RU" sz="1400" dirty="0"/>
              <a:t> </a:t>
            </a:r>
            <a:r>
              <a:rPr lang="ru-RU" sz="1400" dirty="0" smtClean="0"/>
              <a:t>· </a:t>
            </a:r>
            <a:r>
              <a:rPr lang="ru-RU" sz="1400" dirty="0"/>
              <a:t>поднимать его с </a:t>
            </a:r>
            <a:r>
              <a:rPr lang="ru-RU" sz="1400" dirty="0" smtClean="0"/>
              <a:t>помощью ног, </a:t>
            </a:r>
            <a:r>
              <a:rPr lang="ru-RU" sz="1400" dirty="0"/>
              <a:t>а не спины, использовать плечи для поддержки веса пострадавшего. </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8" name="Рисунок 7"/>
          <p:cNvPicPr/>
          <p:nvPr/>
        </p:nvPicPr>
        <p:blipFill>
          <a:blip r:embed="rId2"/>
          <a:srcRect/>
          <a:stretch>
            <a:fillRect/>
          </a:stretch>
        </p:blipFill>
        <p:spPr bwMode="auto">
          <a:xfrm>
            <a:off x="2483768" y="3192662"/>
            <a:ext cx="3894498" cy="26612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6" y="33265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Общие правила транспортирования</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6" y="1299534"/>
            <a:ext cx="6912768" cy="3785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a:t>
            </a:r>
            <a:r>
              <a:rPr lang="ru-RU" sz="1400" dirty="0"/>
              <a:t>· Если пострадавший начнет выскальзывать из ваших рук, позвольте ему осторожно соскользнуть на землю </a:t>
            </a:r>
            <a:r>
              <a:rPr lang="ru-RU" sz="1400" dirty="0" smtClean="0"/>
              <a:t>для </a:t>
            </a:r>
            <a:r>
              <a:rPr lang="ru-RU" sz="1400" dirty="0" err="1" smtClean="0"/>
              <a:t>избежания</a:t>
            </a:r>
            <a:r>
              <a:rPr lang="ru-RU" sz="1400" dirty="0" smtClean="0"/>
              <a:t> </a:t>
            </a:r>
            <a:r>
              <a:rPr lang="ru-RU" sz="1400" dirty="0"/>
              <a:t>новых травм. </a:t>
            </a:r>
          </a:p>
          <a:p>
            <a:pPr algn="just"/>
            <a:r>
              <a:rPr lang="ru-RU" sz="1400" dirty="0"/>
              <a:t> </a:t>
            </a:r>
          </a:p>
          <a:p>
            <a:pPr algn="just"/>
            <a:r>
              <a:rPr lang="ru-RU" sz="1400" dirty="0" smtClean="0"/>
              <a:t>	Не </a:t>
            </a:r>
            <a:r>
              <a:rPr lang="ru-RU" sz="1400" dirty="0"/>
              <a:t>пытайтесь предотвратить падение пострадавшего</a:t>
            </a:r>
            <a:r>
              <a:rPr lang="ru-RU" sz="1400" dirty="0" smtClean="0"/>
              <a:t>, иначе </a:t>
            </a:r>
            <a:r>
              <a:rPr lang="ru-RU" sz="1400" dirty="0"/>
              <a:t>это может привести к травме вашей спины.</a:t>
            </a:r>
          </a:p>
          <a:p>
            <a:pPr algn="just"/>
            <a:r>
              <a:rPr lang="ru-RU" sz="1400" dirty="0"/>
              <a:t> </a:t>
            </a:r>
          </a:p>
          <a:p>
            <a:pPr algn="just"/>
            <a:r>
              <a:rPr lang="ru-RU" sz="1400" dirty="0" smtClean="0"/>
              <a:t>	Не </a:t>
            </a:r>
            <a:r>
              <a:rPr lang="ru-RU" sz="1400" dirty="0"/>
              <a:t>пытайтесь поднять слишком большую тяжесть - попытайтесь попросить чьей-нибудь помощи: чем больше группа людей, поднимающих пострадавшего, тем меньше шансов причинить ему вред или усугубить травму.</a:t>
            </a:r>
          </a:p>
          <a:p>
            <a:pPr algn="just"/>
            <a:r>
              <a:rPr lang="ru-RU" sz="1400" dirty="0"/>
              <a:t> </a:t>
            </a:r>
          </a:p>
          <a:p>
            <a:pPr algn="just"/>
            <a:r>
              <a:rPr lang="ru-RU" sz="1400" dirty="0" smtClean="0"/>
              <a:t>	В </a:t>
            </a:r>
            <a:r>
              <a:rPr lang="ru-RU" sz="1400" dirty="0"/>
              <a:t>период транспортировки необходимо проводить постоянное наблюдение за больным, следить за дыханием, пульсом, сделать все, чтобы при рвоте не произошла аспирация рвотных масс в дыхательные пути.</a:t>
            </a:r>
          </a:p>
          <a:p>
            <a:pPr algn="just"/>
            <a:r>
              <a:rPr lang="ru-RU" sz="1400" dirty="0"/>
              <a:t/>
            </a:r>
            <a:br>
              <a:rPr lang="ru-RU" sz="1400" dirty="0"/>
            </a:br>
            <a:r>
              <a:rPr lang="ru-RU" sz="1400" dirty="0" smtClean="0"/>
              <a:t>	Очень </a:t>
            </a:r>
            <a:r>
              <a:rPr lang="ru-RU" sz="1400" dirty="0"/>
              <a:t>важно, чтобы оказывающий первую помощь своим поведением, действиями, разговорами максимально щадил психику больного, укреплял в нем уверенность в благополучном исходе заболевания.</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6" y="33265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Как положить пострадавшего на носилки</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49154" name="Rectangle 2"/>
          <p:cNvSpPr>
            <a:spLocks noChangeArrowheads="1"/>
          </p:cNvSpPr>
          <p:nvPr/>
        </p:nvSpPr>
        <p:spPr bwMode="auto">
          <a:xfrm>
            <a:off x="1115615" y="1079733"/>
            <a:ext cx="6912769"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1</a:t>
            </a:r>
            <a:r>
              <a:rPr lang="ru-RU" sz="1400" dirty="0"/>
              <a:t>. Один из спасателей должен осторожно повернуть пострадавшего на здоровый бок. </a:t>
            </a:r>
          </a:p>
          <a:p>
            <a:pPr algn="just"/>
            <a:r>
              <a:rPr lang="ru-RU" sz="1400" dirty="0" smtClean="0"/>
              <a:t>2</a:t>
            </a:r>
            <a:r>
              <a:rPr lang="ru-RU" sz="1400" dirty="0"/>
              <a:t>. Другой спасатель в это время прикладывает развернутые носилки к спине больного. </a:t>
            </a:r>
          </a:p>
          <a:p>
            <a:pPr algn="just"/>
            <a:r>
              <a:rPr lang="ru-RU" sz="1400" dirty="0" smtClean="0"/>
              <a:t>3</a:t>
            </a:r>
            <a:r>
              <a:rPr lang="ru-RU" sz="1400" dirty="0"/>
              <a:t>. Осторожно положите носилки, на которых теперь лежит пострадавший, снова на пол и уж после этого поднимайте их. </a:t>
            </a:r>
            <a:endParaRPr lang="ru-RU" sz="1400" dirty="0" smtClean="0"/>
          </a:p>
          <a:p>
            <a:endParaRPr lang="ru-RU" sz="1400" dirty="0"/>
          </a:p>
          <a:p>
            <a:endParaRPr lang="ru-RU" sz="1400" dirty="0" smtClean="0"/>
          </a:p>
          <a:p>
            <a:endParaRPr lang="ru-RU" sz="1400" dirty="0"/>
          </a:p>
          <a:p>
            <a:endParaRPr lang="ru-RU" sz="1400" dirty="0" smtClean="0"/>
          </a:p>
          <a:p>
            <a:endParaRPr lang="ru-RU" sz="1400" dirty="0" smtClean="0"/>
          </a:p>
          <a:p>
            <a:endParaRPr lang="ru-RU" sz="1400" dirty="0"/>
          </a:p>
          <a:p>
            <a:endParaRPr lang="ru-RU" sz="1400" dirty="0" smtClean="0"/>
          </a:p>
          <a:p>
            <a:endParaRPr lang="ru-RU" sz="1400" dirty="0" smtClean="0"/>
          </a:p>
          <a:p>
            <a:endParaRPr lang="ru-RU" sz="1400" dirty="0"/>
          </a:p>
          <a:p>
            <a:endParaRPr lang="ru-RU" sz="1400" dirty="0"/>
          </a:p>
          <a:p>
            <a:r>
              <a:rPr lang="ru-RU" sz="1400" dirty="0"/>
              <a:t> </a:t>
            </a:r>
          </a:p>
          <a:p>
            <a:r>
              <a:rPr lang="ru-RU" sz="1400" dirty="0"/>
              <a:t> </a:t>
            </a:r>
          </a:p>
          <a:p>
            <a:r>
              <a:rPr lang="ru-RU" sz="1400" dirty="0"/>
              <a:t>· Если пострадавший не приходит в сознание, положите раскрытые носилки спереди от него и несите его в положении лежа на боку.</a:t>
            </a: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pic>
        <p:nvPicPr>
          <p:cNvPr id="7" name="Рисунок 6"/>
          <p:cNvPicPr/>
          <p:nvPr/>
        </p:nvPicPr>
        <p:blipFill>
          <a:blip r:embed="rId2"/>
          <a:srcRect/>
          <a:stretch>
            <a:fillRect/>
          </a:stretch>
        </p:blipFill>
        <p:spPr bwMode="auto">
          <a:xfrm>
            <a:off x="3251282" y="2480324"/>
            <a:ext cx="2641433" cy="25149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39552" y="235591"/>
            <a:ext cx="8064896"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Monotype Corsiva" panose="03010101010201010101" pitchFamily="66" charset="0"/>
              <a:cs typeface="Arial" pitchFamily="34" charset="0"/>
            </a:endParaRPr>
          </a:p>
        </p:txBody>
      </p:sp>
      <p:sp>
        <p:nvSpPr>
          <p:cNvPr id="50178" name="Rectangle 2"/>
          <p:cNvSpPr>
            <a:spLocks noChangeArrowheads="1"/>
          </p:cNvSpPr>
          <p:nvPr/>
        </p:nvSpPr>
        <p:spPr bwMode="auto">
          <a:xfrm>
            <a:off x="1115617" y="1043334"/>
            <a:ext cx="691276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dirty="0"/>
              <a:t> </a:t>
            </a:r>
            <a:r>
              <a:rPr lang="ru-RU" sz="1400" dirty="0"/>
              <a:t>Фундаментальное значение трех важнейших приемов </a:t>
            </a:r>
            <a:r>
              <a:rPr lang="ru-RU" sz="1400" dirty="0" smtClean="0"/>
              <a:t>сердечно-легочной </a:t>
            </a:r>
            <a:r>
              <a:rPr lang="ru-RU" sz="1400" dirty="0"/>
              <a:t>реанимации в их логической последовательности сформулировано в виде “Правила АВС”:</a:t>
            </a:r>
          </a:p>
          <a:p>
            <a:r>
              <a:rPr lang="ru-RU" sz="1400" b="1" dirty="0" smtClean="0"/>
              <a:t>А</a:t>
            </a:r>
            <a:r>
              <a:rPr lang="ru-RU" sz="1400" dirty="0" smtClean="0"/>
              <a:t> </a:t>
            </a:r>
            <a:r>
              <a:rPr lang="ru-RU" sz="1400" dirty="0"/>
              <a:t>– обеспечение проходимости дыхательных путей.</a:t>
            </a:r>
            <a:br>
              <a:rPr lang="ru-RU" sz="1400" dirty="0"/>
            </a:br>
            <a:r>
              <a:rPr lang="ru-RU" sz="1400" b="1" dirty="0"/>
              <a:t>В</a:t>
            </a:r>
            <a:r>
              <a:rPr lang="ru-RU" sz="1400" dirty="0"/>
              <a:t> – проведение искусственного дыхания.</a:t>
            </a:r>
            <a:br>
              <a:rPr lang="ru-RU" sz="1400" dirty="0"/>
            </a:br>
            <a:r>
              <a:rPr lang="ru-RU" sz="1400" b="1" dirty="0"/>
              <a:t>С</a:t>
            </a:r>
            <a:r>
              <a:rPr lang="ru-RU" sz="1400" dirty="0"/>
              <a:t> – восстановление кровообращения.</a:t>
            </a:r>
          </a:p>
          <a:p>
            <a:pPr algn="just"/>
            <a:r>
              <a:rPr lang="ru-RU" sz="1400" b="1" dirty="0" smtClean="0"/>
              <a:t>Искусственная </a:t>
            </a:r>
            <a:r>
              <a:rPr lang="ru-RU" sz="1400" b="1" dirty="0"/>
              <a:t>вентиляция легких (ИВЛ) методом “донора”.</a:t>
            </a:r>
            <a:br>
              <a:rPr lang="ru-RU" sz="1400" b="1" dirty="0"/>
            </a:br>
            <a:r>
              <a:rPr lang="ru-RU" sz="1400" b="1" dirty="0" smtClean="0"/>
              <a:t>	</a:t>
            </a:r>
            <a:r>
              <a:rPr lang="ru-RU" sz="1400" dirty="0" smtClean="0"/>
              <a:t>Современная </a:t>
            </a:r>
            <a:r>
              <a:rPr lang="ru-RU" sz="1400" dirty="0"/>
              <a:t>методика оживления больных и пострадавших основана на том, что имеет три преимущества перед другими, ранее применяемыми методами, основанными на изменении объема грудной клетки, а именно: </a:t>
            </a:r>
          </a:p>
          <a:p>
            <a:pPr algn="just"/>
            <a:r>
              <a:rPr lang="ru-RU" sz="1400" dirty="0"/>
              <a:t> </a:t>
            </a:r>
            <a:r>
              <a:rPr lang="ru-RU" sz="1400" dirty="0" smtClean="0"/>
              <a:t>	а</a:t>
            </a:r>
            <a:r>
              <a:rPr lang="ru-RU" sz="1400" dirty="0"/>
              <a:t>) в выдыхаемом воздухе "донора'' содержание кислорода достигает 17%, достаточного для усвоения легкими пострадавшего;</a:t>
            </a:r>
            <a:br>
              <a:rPr lang="ru-RU" sz="1400" dirty="0"/>
            </a:br>
            <a:r>
              <a:rPr lang="ru-RU" sz="1400" dirty="0" smtClean="0"/>
              <a:t>	б</a:t>
            </a:r>
            <a:r>
              <a:rPr lang="ru-RU" sz="1400" dirty="0"/>
              <a:t>) в выдыхаемом воздухе содержание углекислого газа - до 4%. Указанный газ, поступая в легкие пострадавшего, возбуждает его дыхательный центр в центральной нервной системе и стимулирует восстановление спонтанного (самостоятельного) дыхания.</a:t>
            </a:r>
          </a:p>
          <a:p>
            <a:pPr algn="just"/>
            <a:r>
              <a:rPr lang="ru-RU" sz="1400" dirty="0" smtClean="0"/>
              <a:t>	в</a:t>
            </a:r>
            <a:r>
              <a:rPr lang="ru-RU" sz="1400" dirty="0"/>
              <a:t>) по сравнению с другими приемами обеспечивает больший объем поступающего воздуха в легкие пострадавшего.</a:t>
            </a:r>
          </a:p>
          <a:p>
            <a:r>
              <a:rPr lang="ru-RU" dirty="0"/>
              <a:t/>
            </a:r>
            <a:br>
              <a:rPr lang="ru-RU" dirty="0"/>
            </a:br>
            <a:endParaRPr lang="ru-RU"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22187" y="295986"/>
            <a:ext cx="6734189"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травмах</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294194" y="1433248"/>
            <a:ext cx="6590173"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Arial" pitchFamily="34" charset="0"/>
                <a:ea typeface="Calibri" pitchFamily="34" charset="0"/>
                <a:cs typeface="Arial" pitchFamily="34" charset="0"/>
              </a:rPr>
              <a:t>Травма</a:t>
            </a:r>
            <a:r>
              <a:rPr kumimoji="0" lang="ru-RU" sz="1400" b="0" i="0" u="none" strike="noStrike" cap="none" normalizeH="0" baseline="0" dirty="0" smtClean="0">
                <a:ln>
                  <a:noFill/>
                </a:ln>
                <a:effectLst/>
                <a:latin typeface="Arial" pitchFamily="34" charset="0"/>
                <a:ea typeface="Calibri" pitchFamily="34" charset="0"/>
                <a:cs typeface="Arial" pitchFamily="34" charset="0"/>
              </a:rPr>
              <a:t> - одномоментное, внезапное воздействие внешних факторов на организм человека, приводящих к нарушению структуры, анатомической целостности ткани и нарушению физиологических функций.</a:t>
            </a:r>
            <a:endParaRPr kumimoji="0" lang="ru-RU" sz="1400" b="0" i="0" u="none" strike="noStrike" cap="none" normalizeH="0" baseline="0" dirty="0" smtClean="0">
              <a:ln>
                <a:noFill/>
              </a:ln>
              <a:effectLst/>
              <a:latin typeface="Arial" pitchFamily="34" charset="0"/>
              <a:cs typeface="Arial" pitchFamily="34" charset="0"/>
            </a:endParaRPr>
          </a:p>
          <a:p>
            <a:pPr marL="0" marR="0" lvl="0" indent="190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Травма является не только острой медицинской, но и социально-экономической проблемой. Травма занимает третье место среди причин смертности лиц трудоспособного возраста. </a:t>
            </a:r>
            <a:endParaRPr kumimoji="0" lang="ru-RU" sz="1400" b="0" i="0" u="none" strike="noStrike" cap="none" normalizeH="0" baseline="0" dirty="0" smtClean="0">
              <a:ln>
                <a:noFill/>
              </a:ln>
              <a:effectLst/>
              <a:latin typeface="Arial" pitchFamily="34" charset="0"/>
              <a:cs typeface="Arial" pitchFamily="34" charset="0"/>
            </a:endParaRPr>
          </a:p>
          <a:p>
            <a:pPr marL="0" marR="0" lvl="0" indent="1905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effectLst/>
              <a:latin typeface="Arial" pitchFamily="34" charset="0"/>
              <a:ea typeface="Calibri" pitchFamily="34" charset="0"/>
              <a:cs typeface="Arial" pitchFamily="34" charset="0"/>
            </a:endParaRPr>
          </a:p>
          <a:p>
            <a:pPr marL="0" marR="0" lvl="0" indent="190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Calibri" pitchFamily="34" charset="0"/>
                <a:cs typeface="Arial" pitchFamily="34" charset="0"/>
              </a:rPr>
              <a:t>Классификация типов травм</a:t>
            </a:r>
            <a:endParaRPr kumimoji="0" lang="ru-RU" sz="1400" b="0" i="0" u="none" strike="noStrike" cap="none" normalizeH="0" baseline="0" dirty="0" smtClean="0">
              <a:ln>
                <a:noFill/>
              </a:ln>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Изолированная травма (поврежден один орган или кость). </a:t>
            </a:r>
            <a:endParaRPr lang="ru-RU" sz="1400" dirty="0">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 Множественная травма (повреждено два и более органа). </a:t>
            </a:r>
            <a:endParaRPr kumimoji="0" lang="ru-RU" sz="1400" b="0" i="0" u="none" strike="noStrike" cap="none" normalizeH="0" baseline="0" dirty="0" smtClean="0">
              <a:ln>
                <a:noFill/>
              </a:ln>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Сочетанная травма (повреждения касаются нескольких систем организма. Например, перелом бедра и черепно-мозговая травма).</a:t>
            </a: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effectLst/>
                <a:latin typeface="Arial" pitchFamily="34" charset="0"/>
                <a:ea typeface="Calibri" pitchFamily="34" charset="0"/>
                <a:cs typeface="Arial" pitchFamily="34" charset="0"/>
              </a:rPr>
              <a:t>Комбинированная травма (сочетание нескольких повреждающих факторов. Например, перелом и ожог).</a:t>
            </a:r>
            <a:endParaRPr kumimoji="0" lang="ru-RU" sz="14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1262" y="260648"/>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Первые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действия</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при травмах</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115617" y="1436431"/>
            <a:ext cx="698477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a:t>-  Осмотр места происшествия. Проверьте, есть ли потенциальные или реальные источники опасности для вас или окружающих, отметьте, где лежит пострадавший и в какой позе, выясните механизм получения травмы и потребность в стабилизации шейных позвонков. </a:t>
            </a:r>
          </a:p>
          <a:p>
            <a:pPr algn="just"/>
            <a:r>
              <a:rPr lang="ru-RU" sz="1400" dirty="0"/>
              <a:t> </a:t>
            </a:r>
          </a:p>
          <a:p>
            <a:pPr algn="just"/>
            <a:r>
              <a:rPr lang="ru-RU" sz="1400" dirty="0"/>
              <a:t>- Личная безопасность. </a:t>
            </a:r>
          </a:p>
          <a:p>
            <a:pPr algn="just"/>
            <a:r>
              <a:rPr lang="ru-RU" sz="1400" dirty="0"/>
              <a:t> </a:t>
            </a:r>
          </a:p>
          <a:p>
            <a:pPr algn="just"/>
            <a:r>
              <a:rPr lang="ru-RU" sz="1400" dirty="0"/>
              <a:t>- Первичный осмотр ABC (проходимость дыхательных путей, дыхание, кровообращение). Быстрый осмотр с целью выявления состояний, представляющих непосредственную угрозу жизни, и проведения соответствующих лечебных мероприятий. </a:t>
            </a:r>
          </a:p>
          <a:p>
            <a:pPr algn="just"/>
            <a:r>
              <a:rPr lang="ru-RU" sz="1400" dirty="0"/>
              <a:t> </a:t>
            </a:r>
          </a:p>
          <a:p>
            <a:pPr algn="just"/>
            <a:r>
              <a:rPr lang="ru-RU" sz="1400" dirty="0"/>
              <a:t>- После проведения первичного осмотра, если необходимо, приступайте к сердечно-легочной реанимации. </a:t>
            </a:r>
          </a:p>
          <a:p>
            <a:pPr algn="just"/>
            <a:r>
              <a:rPr lang="ru-RU" sz="1400" dirty="0"/>
              <a:t> </a:t>
            </a:r>
          </a:p>
          <a:p>
            <a:pPr algn="just"/>
            <a:r>
              <a:rPr lang="ru-RU" sz="1400" dirty="0"/>
              <a:t>-  Только после того как восстановлены проходимость дыхательных путей, дыхание, кровообращение, переходите ко вторичному осмотру пострадавшего.</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52415" y="40466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Оценка состояния пострадавшего</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187625" y="1340768"/>
            <a:ext cx="6840759"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a:t>
            </a:r>
            <a:r>
              <a:rPr lang="ru-RU" sz="1400" dirty="0" smtClean="0"/>
              <a:t>· </a:t>
            </a:r>
            <a:r>
              <a:rPr lang="ru-RU" sz="1400" dirty="0"/>
              <a:t>Осмотрите место происшествия и постарайтесь выяснить природу сил, воздействию которых подвергался пострадавший. </a:t>
            </a:r>
          </a:p>
          <a:p>
            <a:r>
              <a:rPr lang="ru-RU" sz="1400" dirty="0"/>
              <a:t> </a:t>
            </a:r>
            <a:endParaRPr lang="ru-RU" sz="1400" dirty="0" smtClean="0"/>
          </a:p>
          <a:p>
            <a:r>
              <a:rPr lang="ru-RU" sz="1400" b="1" dirty="0" smtClean="0"/>
              <a:t>Физическое </a:t>
            </a:r>
            <a:r>
              <a:rPr lang="ru-RU" sz="1400" b="1" dirty="0"/>
              <a:t>обследование</a:t>
            </a:r>
            <a:endParaRPr lang="ru-RU" sz="1400" dirty="0"/>
          </a:p>
          <a:p>
            <a:r>
              <a:rPr lang="ru-RU" sz="1400" b="1" dirty="0"/>
              <a:t> </a:t>
            </a:r>
            <a:r>
              <a:rPr lang="ru-RU" sz="1400" dirty="0" smtClean="0"/>
              <a:t>В </a:t>
            </a:r>
            <a:r>
              <a:rPr lang="ru-RU" sz="1400" dirty="0"/>
              <a:t>первую очередь оцените состояние дыхательных путей, дыхание и кровообращение, после следует выявить и начать лечение состояний и травм, угрожающих жизни пострадавшего, а затем перейти к полному физическому обследованию.</a:t>
            </a:r>
          </a:p>
          <a:p>
            <a:r>
              <a:rPr lang="ru-RU" sz="1400" dirty="0"/>
              <a:t> </a:t>
            </a:r>
            <a:r>
              <a:rPr lang="ru-RU" sz="1400" i="1" dirty="0" smtClean="0"/>
              <a:t>Первичный </a:t>
            </a:r>
            <a:r>
              <a:rPr lang="ru-RU" sz="1400" i="1" dirty="0"/>
              <a:t>осмотр</a:t>
            </a:r>
            <a:r>
              <a:rPr lang="ru-RU" sz="1400" dirty="0"/>
              <a:t>: (не более 2 минут) во время целенаправленного и быстрого первичного осмотра необходимо распознать и начать лечение всех угрожающих жизни состояний. Начните с обеспечения проходимости дыхательных путей, дыхания и кровообращения. Используйте алгоритм ABC.</a:t>
            </a:r>
          </a:p>
          <a:p>
            <a:r>
              <a:rPr lang="ru-RU" sz="1400" dirty="0"/>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60464" y="345055"/>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Оценка состояния пострадавшего</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971600" y="1124744"/>
            <a:ext cx="7178652" cy="1590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dirty="0"/>
              <a:t> </a:t>
            </a:r>
            <a:r>
              <a:rPr lang="ru-RU" sz="1400" b="1" dirty="0" smtClean="0"/>
              <a:t>Физическое </a:t>
            </a:r>
            <a:r>
              <a:rPr lang="ru-RU" sz="1400" b="1" dirty="0"/>
              <a:t>обследование</a:t>
            </a:r>
            <a:endParaRPr lang="ru-RU" sz="1400" dirty="0"/>
          </a:p>
          <a:p>
            <a:r>
              <a:rPr lang="ru-RU" sz="1400" b="1" dirty="0"/>
              <a:t> </a:t>
            </a:r>
            <a:r>
              <a:rPr lang="ru-RU" sz="1400" dirty="0"/>
              <a:t> </a:t>
            </a:r>
          </a:p>
          <a:p>
            <a:r>
              <a:rPr lang="ru-RU" sz="1400" i="1" dirty="0"/>
              <a:t>Вторичный осмотр</a:t>
            </a:r>
            <a:r>
              <a:rPr lang="ru-RU" sz="1400" dirty="0"/>
              <a:t>: (не более 10 минут) во время детального физического обследования необходимо выявить все повреждения, не представляющие угрозы для жизни пострадавшего. Проводится не врачом только в случае кровотечения у пострадавшего или задержки "скорой медицинской помощи".</a:t>
            </a:r>
          </a:p>
          <a:p>
            <a:r>
              <a:rPr lang="ru-RU" sz="1400" dirty="0"/>
              <a:t> </a:t>
            </a:r>
          </a:p>
        </p:txBody>
      </p:sp>
      <p:pic>
        <p:nvPicPr>
          <p:cNvPr id="7" name="Рисунок 6"/>
          <p:cNvPicPr/>
          <p:nvPr/>
        </p:nvPicPr>
        <p:blipFill>
          <a:blip r:embed="rId2"/>
          <a:srcRect/>
          <a:stretch>
            <a:fillRect/>
          </a:stretch>
        </p:blipFill>
        <p:spPr bwMode="auto">
          <a:xfrm>
            <a:off x="3189326" y="2774484"/>
            <a:ext cx="2743200" cy="264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27584" y="278380"/>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Первичный осмотр</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187625" y="1142711"/>
            <a:ext cx="6768752" cy="43745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1. Подойдите к пострадавшему. Зафиксировав голову рукой, потрясите его за плечо и задайте вопрос: «Что случилось?» </a:t>
            </a:r>
          </a:p>
          <a:p>
            <a:r>
              <a:rPr lang="ru-RU" sz="1400" dirty="0"/>
              <a:t> </a:t>
            </a:r>
          </a:p>
          <a:p>
            <a:r>
              <a:rPr lang="ru-RU" sz="1400" dirty="0"/>
              <a:t>2. Оцените уровень сознания у пострадавшего по следующей шкале: </a:t>
            </a:r>
          </a:p>
          <a:p>
            <a:r>
              <a:rPr lang="ru-RU" sz="1400" dirty="0"/>
              <a:t>        · В сознании - пострадавший в состоянии назвать свое имя; свое местонахождение; день недели. </a:t>
            </a:r>
          </a:p>
          <a:p>
            <a:r>
              <a:rPr lang="ru-RU" sz="1400" dirty="0"/>
              <a:t>     · Реакция на речь понимает речь, но не способен правильно ответить на три приведенных выше вопроса. </a:t>
            </a:r>
          </a:p>
          <a:p>
            <a:r>
              <a:rPr lang="ru-RU" sz="1400" dirty="0"/>
              <a:t>        · Болевая реакция </a:t>
            </a:r>
          </a:p>
          <a:p>
            <a:r>
              <a:rPr lang="ru-RU" sz="1400" dirty="0"/>
              <a:t>        · Реагирует только на боль. </a:t>
            </a:r>
          </a:p>
          <a:p>
            <a:r>
              <a:rPr lang="ru-RU" sz="1400" dirty="0"/>
              <a:t> </a:t>
            </a:r>
          </a:p>
          <a:p>
            <a:r>
              <a:rPr lang="ru-RU" sz="1400" i="1" dirty="0"/>
              <a:t>Болевая реакция проверяется тремя способами:</a:t>
            </a:r>
            <a:r>
              <a:rPr lang="ru-RU" sz="1400" dirty="0"/>
              <a:t> </a:t>
            </a:r>
          </a:p>
          <a:p>
            <a:r>
              <a:rPr lang="ru-RU" sz="1400" dirty="0"/>
              <a:t>- надавливание на грудину, </a:t>
            </a:r>
          </a:p>
          <a:p>
            <a:r>
              <a:rPr lang="ru-RU" sz="1400" dirty="0"/>
              <a:t>- сжатие мочки уха, </a:t>
            </a:r>
          </a:p>
          <a:p>
            <a:r>
              <a:rPr lang="ru-RU" sz="1400" dirty="0"/>
              <a:t>- </a:t>
            </a:r>
            <a:r>
              <a:rPr lang="ru-RU" sz="1400" dirty="0" err="1"/>
              <a:t>сдавление</a:t>
            </a:r>
            <a:r>
              <a:rPr lang="ru-RU" sz="1400" dirty="0"/>
              <a:t> трапециевидной мышцы пострадавшего между большим и указательным пальцами. </a:t>
            </a:r>
          </a:p>
          <a:p>
            <a:r>
              <a:rPr lang="ru-RU" sz="1400" dirty="0"/>
              <a:t/>
            </a:r>
            <a:br>
              <a:rPr lang="ru-RU" sz="1400" dirty="0"/>
            </a:br>
            <a:r>
              <a:rPr lang="ru-RU" sz="1400" dirty="0"/>
              <a:t>Реакция отсутствует означает, что пострадавший не реагирует ни на речь, ни на боль.</a:t>
            </a:r>
          </a:p>
          <a:p>
            <a:r>
              <a:rPr lang="ru-RU" sz="1400" dirty="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71600" y="408162"/>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Первичный осмотр</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pic>
        <p:nvPicPr>
          <p:cNvPr id="7" name="Рисунок 6"/>
          <p:cNvPicPr/>
          <p:nvPr/>
        </p:nvPicPr>
        <p:blipFill>
          <a:blip r:embed="rId2"/>
          <a:srcRect/>
          <a:stretch>
            <a:fillRect/>
          </a:stretch>
        </p:blipFill>
        <p:spPr bwMode="auto">
          <a:xfrm>
            <a:off x="4788024" y="1862623"/>
            <a:ext cx="2743200" cy="2166620"/>
          </a:xfrm>
          <a:prstGeom prst="rect">
            <a:avLst/>
          </a:prstGeom>
          <a:noFill/>
          <a:ln w="9525">
            <a:noFill/>
            <a:miter lim="800000"/>
            <a:headEnd/>
            <a:tailEnd/>
          </a:ln>
        </p:spPr>
      </p:pic>
      <p:sp>
        <p:nvSpPr>
          <p:cNvPr id="103425" name="Rectangle 1"/>
          <p:cNvSpPr>
            <a:spLocks noChangeArrowheads="1"/>
          </p:cNvSpPr>
          <p:nvPr/>
        </p:nvSpPr>
        <p:spPr bwMode="auto">
          <a:xfrm>
            <a:off x="1187624" y="1146374"/>
            <a:ext cx="6885023"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Проверка реакции на болевое раздражение: </a:t>
            </a:r>
            <a:endParaRPr kumimoji="0" lang="en-US" sz="1400" u="none" strike="noStrike" cap="none" normalizeH="0" baseline="0" dirty="0" smtClean="0">
              <a:ln>
                <a:noFill/>
              </a:ln>
              <a:effectLst/>
              <a:latin typeface="Arial" pitchFamily="34" charset="0"/>
              <a:ea typeface="Calibri"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а - надавливание на грудину; </a:t>
            </a:r>
            <a:endParaRPr kumimoji="0" lang="en-US" sz="1400" u="none" strike="noStrike" cap="none" normalizeH="0" baseline="0" dirty="0" smtClean="0">
              <a:ln>
                <a:noFill/>
              </a:ln>
              <a:effectLst/>
              <a:latin typeface="Arial" pitchFamily="34" charset="0"/>
              <a:ea typeface="Calibri"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б - сдавление трапециевидной мышцы</a:t>
            </a:r>
            <a:br>
              <a:rPr kumimoji="0" lang="ru-RU" sz="1400" u="none" strike="noStrike" cap="none" normalizeH="0" baseline="0" dirty="0" smtClean="0">
                <a:ln>
                  <a:noFill/>
                </a:ln>
                <a:effectLst/>
                <a:latin typeface="Arial" pitchFamily="34" charset="0"/>
                <a:ea typeface="Calibri" pitchFamily="34" charset="0"/>
                <a:cs typeface="Arial" pitchFamily="34" charset="0"/>
              </a:rPr>
            </a:br>
            <a:r>
              <a:rPr kumimoji="0" lang="ru-RU" sz="1400" u="none" strike="noStrike" cap="none" normalizeH="0" baseline="0" dirty="0" smtClean="0">
                <a:ln>
                  <a:noFill/>
                </a:ln>
                <a:effectLst/>
                <a:latin typeface="Arial" pitchFamily="34" charset="0"/>
                <a:ea typeface="Calibri" pitchFamily="34" charset="0"/>
                <a:cs typeface="Arial" pitchFamily="34" charset="0"/>
              </a:rPr>
              <a:t/>
            </a:r>
            <a:br>
              <a:rPr kumimoji="0" lang="ru-RU" sz="1400" u="none" strike="noStrike" cap="none" normalizeH="0" baseline="0" dirty="0" smtClean="0">
                <a:ln>
                  <a:noFill/>
                </a:ln>
                <a:effectLst/>
                <a:latin typeface="Arial" pitchFamily="34" charset="0"/>
                <a:ea typeface="Calibri" pitchFamily="34" charset="0"/>
                <a:cs typeface="Arial" pitchFamily="34" charset="0"/>
              </a:rPr>
            </a:br>
            <a:endParaRPr kumimoji="0" lang="ru-RU" sz="1400" u="none" strike="noStrike" cap="none" normalizeH="0" baseline="0" dirty="0" smtClean="0">
              <a:ln>
                <a:noFill/>
              </a:ln>
              <a:effectLst/>
              <a:latin typeface="Arial" pitchFamily="34" charset="0"/>
              <a:ea typeface="Calibri"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lang="ru-RU" sz="1400" dirty="0">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lang="ru-RU" sz="1400" dirty="0">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lang="ru-RU" sz="1400" dirty="0">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lang="ru-RU" sz="1400" dirty="0">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kumimoji="0" lang="en-US" sz="1400" u="none" strike="noStrike" cap="none" normalizeH="0" baseline="0" dirty="0" smtClean="0">
              <a:ln>
                <a:noFill/>
              </a:ln>
              <a:effectLst/>
              <a:latin typeface="Arial" pitchFamily="34" charset="0"/>
              <a:cs typeface="Arial" pitchFamily="34" charset="0"/>
            </a:endParaRPr>
          </a:p>
          <a:p>
            <a:pPr marL="0" marR="0" lvl="0" indent="19050" algn="l" defTabSz="914400" rtl="0" eaLnBrk="1" fontAlgn="base" latinLnBrk="0" hangingPunct="1">
              <a:lnSpc>
                <a:spcPct val="100000"/>
              </a:lnSpc>
              <a:spcBef>
                <a:spcPct val="0"/>
              </a:spcBef>
              <a:spcAft>
                <a:spcPct val="0"/>
              </a:spcAft>
              <a:buClrTx/>
              <a:buSzTx/>
              <a:buFontTx/>
              <a:buNone/>
              <a:tabLst/>
            </a:pP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3. Проверьте реакцию зрачков на свет. Закройте глаза пострадавшего своей ладонью и откройте. В норме зрачки сужаются. </a:t>
            </a: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4.Быстро проверьте способность пострадавшего двигать конечностями. </a:t>
            </a:r>
            <a:endParaRPr kumimoji="0" lang="ru-RU" sz="1400" u="none" strike="noStrike" cap="none" normalizeH="0" baseline="0" dirty="0" smtClean="0">
              <a:ln>
                <a:noFill/>
              </a:ln>
              <a:effectLst/>
              <a:latin typeface="Arial" pitchFamily="34" charset="0"/>
              <a:cs typeface="Arial" pitchFamily="34"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Arial" pitchFamily="34" charset="0"/>
                <a:ea typeface="Calibri" pitchFamily="34" charset="0"/>
                <a:cs typeface="Arial" pitchFamily="34" charset="0"/>
              </a:rPr>
              <a:t>Внимание: Если пострадавший лежит на животе, то при повороте его на спину придерживайте шею.</a:t>
            </a:r>
            <a:endParaRPr kumimoji="0" lang="ru-RU" sz="140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effectLst/>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764704" y="500042"/>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3" y="3527333"/>
            <a:ext cx="6784901"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dirty="0" smtClean="0"/>
              <a:t>Поворот </a:t>
            </a:r>
            <a:r>
              <a:rPr lang="ru-RU" sz="1400" dirty="0"/>
              <a:t>пострадавшего с фиксацией шеи</a:t>
            </a:r>
            <a:r>
              <a:rPr lang="ru-RU" sz="1400" dirty="0" smtClean="0"/>
              <a:t>.</a:t>
            </a:r>
            <a:endParaRPr lang="en-US" sz="1400" dirty="0" smtClean="0"/>
          </a:p>
          <a:p>
            <a:pPr algn="ctr"/>
            <a:endParaRPr lang="ru-RU" sz="1400" dirty="0"/>
          </a:p>
          <a:p>
            <a:r>
              <a:rPr lang="ru-RU" sz="1400" dirty="0"/>
              <a:t>ДЫХАТЕЛЬНЫЕ </a:t>
            </a:r>
            <a:r>
              <a:rPr lang="ru-RU" sz="1400" dirty="0" smtClean="0"/>
              <a:t>ПУТИ</a:t>
            </a:r>
            <a:endParaRPr lang="ru-RU" sz="1400" dirty="0"/>
          </a:p>
          <a:p>
            <a:pPr marL="285750" indent="-285750">
              <a:buFont typeface="Arial" panose="020B0604020202020204" pitchFamily="34" charset="0"/>
              <a:buChar char="•"/>
            </a:pPr>
            <a:r>
              <a:rPr lang="ru-RU" sz="1400" dirty="0" smtClean="0"/>
              <a:t>Проходимы </a:t>
            </a:r>
            <a:r>
              <a:rPr lang="ru-RU" sz="1400" dirty="0"/>
              <a:t>ли дыхательные пути? </a:t>
            </a:r>
          </a:p>
          <a:p>
            <a:pPr marL="285750" indent="-285750">
              <a:buFont typeface="Arial" panose="020B0604020202020204" pitchFamily="34" charset="0"/>
              <a:buChar char="•"/>
            </a:pPr>
            <a:r>
              <a:rPr lang="ru-RU" sz="1400" dirty="0" smtClean="0"/>
              <a:t>Сохранится </a:t>
            </a:r>
            <a:r>
              <a:rPr lang="ru-RU" sz="1400" dirty="0"/>
              <a:t>ли их проходимость? </a:t>
            </a:r>
          </a:p>
          <a:p>
            <a:r>
              <a:rPr lang="ru-RU" sz="1400" dirty="0" smtClean="0"/>
              <a:t> </a:t>
            </a:r>
            <a:r>
              <a:rPr lang="ru-RU" sz="1400" dirty="0"/>
              <a:t>Выявите и устраните все имеющиеся и потенциальные обструкции (нарушение проходимости) дыхательных путей, при бережном отношении к шейному отделу позвоночника. </a:t>
            </a:r>
          </a:p>
          <a:p>
            <a:r>
              <a:rPr lang="ru-RU" sz="1400" dirty="0"/>
              <a:t> </a:t>
            </a:r>
          </a:p>
        </p:txBody>
      </p:sp>
      <p:pic>
        <p:nvPicPr>
          <p:cNvPr id="8" name="Рисунок 7"/>
          <p:cNvPicPr/>
          <p:nvPr/>
        </p:nvPicPr>
        <p:blipFill>
          <a:blip r:embed="rId2"/>
          <a:srcRect/>
          <a:stretch>
            <a:fillRect/>
          </a:stretch>
        </p:blipFill>
        <p:spPr bwMode="auto">
          <a:xfrm>
            <a:off x="2686112" y="1092904"/>
            <a:ext cx="3571900" cy="2214578"/>
          </a:xfrm>
          <a:prstGeom prst="rect">
            <a:avLst/>
          </a:prstGeom>
          <a:noFill/>
          <a:ln w="9525">
            <a:noFill/>
            <a:miter lim="800000"/>
            <a:headEnd/>
            <a:tailEnd/>
          </a:ln>
        </p:spPr>
      </p:pic>
      <p:sp>
        <p:nvSpPr>
          <p:cNvPr id="7" name="Rectangle 1"/>
          <p:cNvSpPr>
            <a:spLocks noChangeArrowheads="1"/>
          </p:cNvSpPr>
          <p:nvPr/>
        </p:nvSpPr>
        <p:spPr bwMode="auto">
          <a:xfrm>
            <a:off x="971600" y="408162"/>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Первичный осмотр</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63526" y="335860"/>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Первичный осмотр</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215368"/>
            <a:ext cx="6552728" cy="41764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smtClean="0"/>
              <a:t> </a:t>
            </a:r>
            <a:r>
              <a:rPr lang="ru-RU" sz="1400" b="1" dirty="0"/>
              <a:t>ДЫХАНИЕ</a:t>
            </a:r>
            <a:endParaRPr lang="ru-RU" sz="1400" dirty="0"/>
          </a:p>
          <a:p>
            <a:r>
              <a:rPr lang="ru-RU" sz="1400" b="1" dirty="0"/>
              <a:t> </a:t>
            </a:r>
            <a:r>
              <a:rPr lang="ru-RU" sz="1400" dirty="0" smtClean="0"/>
              <a:t>·  </a:t>
            </a:r>
            <a:r>
              <a:rPr lang="ru-RU" sz="1400" dirty="0"/>
              <a:t>Дышит ли пострадавший? </a:t>
            </a:r>
          </a:p>
          <a:p>
            <a:r>
              <a:rPr lang="ru-RU" sz="1400" dirty="0" smtClean="0"/>
              <a:t>·  </a:t>
            </a:r>
            <a:r>
              <a:rPr lang="ru-RU" sz="1400" dirty="0"/>
              <a:t>Есть ли угроза расстройства дыхания? </a:t>
            </a:r>
          </a:p>
          <a:p>
            <a:r>
              <a:rPr lang="ru-RU" sz="1400" dirty="0"/>
              <a:t>·  Как разговаривает больной? </a:t>
            </a:r>
          </a:p>
          <a:p>
            <a:r>
              <a:rPr lang="ru-RU" sz="1400" dirty="0"/>
              <a:t>·  Способен ли пострадавший сделать глубокий вдох? </a:t>
            </a:r>
          </a:p>
          <a:p>
            <a:r>
              <a:rPr lang="ru-RU" sz="1400" dirty="0"/>
              <a:t>·  Имеется ли цианоз (</a:t>
            </a:r>
            <a:r>
              <a:rPr lang="ru-RU" sz="1400" dirty="0" err="1"/>
              <a:t>синюшность</a:t>
            </a:r>
            <a:r>
              <a:rPr lang="ru-RU" sz="1400" dirty="0"/>
              <a:t> кожных покровов)? </a:t>
            </a:r>
          </a:p>
          <a:p>
            <a:r>
              <a:rPr lang="ru-RU" sz="1400" dirty="0"/>
              <a:t>·  Выявите и устраните все имеющиеся или потенциальные негативные факторы, которые могут вызвать ухудшение состояния. </a:t>
            </a:r>
          </a:p>
          <a:p>
            <a:r>
              <a:rPr lang="ru-RU" sz="1400" dirty="0"/>
              <a:t> </a:t>
            </a:r>
          </a:p>
          <a:p>
            <a:r>
              <a:rPr lang="ru-RU" sz="1400" b="1" dirty="0"/>
              <a:t>КРОВООБРАЩЕНИЕ</a:t>
            </a:r>
            <a:endParaRPr lang="ru-RU" sz="1400" dirty="0"/>
          </a:p>
          <a:p>
            <a:r>
              <a:rPr lang="ru-RU" sz="1400" b="1" dirty="0"/>
              <a:t> </a:t>
            </a:r>
            <a:r>
              <a:rPr lang="ru-RU" sz="1400" dirty="0" smtClean="0"/>
              <a:t>· </a:t>
            </a:r>
            <a:r>
              <a:rPr lang="ru-RU" sz="1400" dirty="0"/>
              <a:t>Определяется ли  пульс на сонной артерии? </a:t>
            </a:r>
          </a:p>
          <a:p>
            <a:r>
              <a:rPr lang="ru-RU" sz="1400" dirty="0"/>
              <a:t>· Имеются ли признаки тяжелого внутреннего или наружного кровотечения? </a:t>
            </a:r>
          </a:p>
          <a:p>
            <a:r>
              <a:rPr lang="ru-RU" sz="1400" dirty="0"/>
              <a:t>·  Находится ли пострадавший в состоянии шока? </a:t>
            </a:r>
          </a:p>
          <a:p>
            <a:r>
              <a:rPr lang="ru-RU" sz="1400" dirty="0"/>
              <a:t>·  В норме ли скорость наполнения капилляров? </a:t>
            </a:r>
          </a:p>
          <a:p>
            <a:r>
              <a:rPr lang="ru-RU" sz="1400" dirty="0"/>
              <a:t>· Выявите и устраните все имеющиеся или потенциальные угрожающие факторы. </a:t>
            </a:r>
          </a:p>
          <a:p>
            <a:r>
              <a:rPr lang="ru-RU" sz="1400" dirty="0"/>
              <a:t>·  Снимайте одежду по мере необходимости для выявления состояний, угрожающих жизни. </a:t>
            </a:r>
          </a:p>
          <a:p>
            <a:r>
              <a:rPr lang="ru-RU" sz="1400" dirty="0"/>
              <a:t>·  Оцените признаки жизни.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71600" y="296855"/>
            <a:ext cx="712879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Первичный осмотр</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22793" y="1268760"/>
            <a:ext cx="6977599" cy="25527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smtClean="0"/>
              <a:t> </a:t>
            </a:r>
            <a:r>
              <a:rPr lang="ru-RU" sz="1400" dirty="0"/>
              <a:t>Далее повторяйте оценку по мере необходимости.</a:t>
            </a:r>
          </a:p>
          <a:p>
            <a:r>
              <a:rPr lang="ru-RU" sz="1400" dirty="0"/>
              <a:t> </a:t>
            </a:r>
          </a:p>
          <a:p>
            <a:r>
              <a:rPr lang="ru-RU" sz="1400" dirty="0"/>
              <a:t>После проведения первичного осмотра приступайте к сердечно-легочной реанимации, если необходимо.</a:t>
            </a:r>
          </a:p>
          <a:p>
            <a:r>
              <a:rPr lang="ru-RU" sz="1400" dirty="0"/>
              <a:t> </a:t>
            </a:r>
          </a:p>
          <a:p>
            <a:r>
              <a:rPr lang="ru-RU" sz="1400" dirty="0"/>
              <a:t>После того, как восстановлены проходимость дыхательных путей, дыхание, кровообращение, переходите к вторичному осмотру пострадавшего.</a:t>
            </a:r>
          </a:p>
          <a:p>
            <a:r>
              <a:rPr lang="ru-RU" sz="1400" dirty="0"/>
              <a:t> </a:t>
            </a:r>
          </a:p>
          <a:p>
            <a:r>
              <a:rPr lang="ru-RU" sz="1400" i="1" dirty="0"/>
              <a:t>Внимание</a:t>
            </a:r>
            <a:r>
              <a:rPr lang="ru-RU" sz="1400" dirty="0"/>
              <a:t>: При утоплении не пытайтесь вытряхнуть воду из дыхательных путей. Следует очистить полость рта, зафиксировать шейный отдел позвоночника и после этого приступать к неотложным мероприятиям.</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38161" y="256489"/>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Перелом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43608" y="1389928"/>
            <a:ext cx="7128792" cy="3839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a:t>Перелом</a:t>
            </a:r>
            <a:r>
              <a:rPr lang="ru-RU" sz="1400" dirty="0"/>
              <a:t> - это полное или частичное нарушение целости кости, возникшее при внешнем механического воздействии. </a:t>
            </a:r>
          </a:p>
          <a:p>
            <a:r>
              <a:rPr lang="ru-RU" sz="1400" dirty="0"/>
              <a:t> </a:t>
            </a:r>
          </a:p>
          <a:p>
            <a:r>
              <a:rPr lang="ru-RU" sz="1400" b="1" dirty="0"/>
              <a:t>Типы переломов:</a:t>
            </a:r>
            <a:endParaRPr lang="ru-RU" sz="1400" dirty="0"/>
          </a:p>
          <a:p>
            <a:r>
              <a:rPr lang="ru-RU" sz="1400" b="1" dirty="0"/>
              <a:t> </a:t>
            </a:r>
            <a:endParaRPr lang="ru-RU" sz="1400" dirty="0"/>
          </a:p>
          <a:p>
            <a:r>
              <a:rPr lang="ru-RU" sz="1400" dirty="0"/>
              <a:t>·  </a:t>
            </a:r>
            <a:r>
              <a:rPr lang="ru-RU" sz="1400" i="1" dirty="0"/>
              <a:t>Закрытый перелом</a:t>
            </a:r>
            <a:r>
              <a:rPr lang="ru-RU" sz="1400" dirty="0"/>
              <a:t> - целость кожного покрова не нарушена. </a:t>
            </a:r>
          </a:p>
          <a:p>
            <a:r>
              <a:rPr lang="ru-RU" sz="1400" dirty="0"/>
              <a:t> </a:t>
            </a:r>
          </a:p>
          <a:p>
            <a:r>
              <a:rPr lang="ru-RU" sz="1400" dirty="0"/>
              <a:t>·  </a:t>
            </a:r>
            <a:r>
              <a:rPr lang="ru-RU" sz="1400" i="1" dirty="0"/>
              <a:t>Открытый перелом</a:t>
            </a:r>
            <a:r>
              <a:rPr lang="ru-RU" sz="1400" dirty="0"/>
              <a:t> - нарушена целость кожного покрова над местом деформации перелома или вблизи него. </a:t>
            </a:r>
          </a:p>
          <a:p>
            <a:r>
              <a:rPr lang="ru-RU" sz="1400" dirty="0"/>
              <a:t> </a:t>
            </a:r>
          </a:p>
          <a:p>
            <a:r>
              <a:rPr lang="ru-RU" sz="1400" b="1" dirty="0"/>
              <a:t>Признаки перелома</a:t>
            </a:r>
            <a:endParaRPr lang="ru-RU" sz="1400" dirty="0"/>
          </a:p>
          <a:p>
            <a:r>
              <a:rPr lang="ru-RU" sz="1400" b="1" dirty="0"/>
              <a:t> </a:t>
            </a:r>
            <a:endParaRPr lang="ru-RU" sz="1400" dirty="0"/>
          </a:p>
          <a:p>
            <a:r>
              <a:rPr lang="ru-RU" sz="1400" dirty="0"/>
              <a:t>· Деформация (изменение формы). </a:t>
            </a:r>
          </a:p>
          <a:p>
            <a:r>
              <a:rPr lang="ru-RU" sz="1400" dirty="0"/>
              <a:t>· Локальная (местная) болезненность. </a:t>
            </a:r>
          </a:p>
          <a:p>
            <a:r>
              <a:rPr lang="ru-RU" sz="1400" dirty="0"/>
              <a:t>· Припухлость мягких тканей над переломом, кровоизлияние в них. </a:t>
            </a:r>
          </a:p>
          <a:p>
            <a:r>
              <a:rPr lang="ru-RU" sz="1400" dirty="0"/>
              <a:t>· При открытых переломах - рваная рана с видимыми отломками кости.    · Нарушение функции конечности.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55576" y="307599"/>
            <a:ext cx="7488833"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rgbClr val="FFC000"/>
              </a:solidFill>
              <a:effectLst/>
              <a:latin typeface="Monotype Corsiva" panose="03010101010201010101" pitchFamily="66" charset="0"/>
              <a:cs typeface="Arial" pitchFamily="34" charset="0"/>
            </a:endParaRPr>
          </a:p>
        </p:txBody>
      </p:sp>
      <p:sp>
        <p:nvSpPr>
          <p:cNvPr id="50178" name="Rectangle 2"/>
          <p:cNvSpPr>
            <a:spLocks noChangeArrowheads="1"/>
          </p:cNvSpPr>
          <p:nvPr/>
        </p:nvSpPr>
        <p:spPr bwMode="auto">
          <a:xfrm>
            <a:off x="1115615" y="1590698"/>
            <a:ext cx="6840761"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dirty="0" smtClean="0"/>
              <a:t/>
            </a:r>
            <a:br>
              <a:rPr lang="ru-RU" dirty="0" smtClean="0"/>
            </a:br>
            <a:endParaRPr lang="ru-RU" dirty="0" smtClean="0"/>
          </a:p>
          <a:p>
            <a:r>
              <a:rPr lang="ru-RU" dirty="0"/>
              <a:t> </a:t>
            </a:r>
          </a:p>
          <a:p>
            <a:r>
              <a:rPr lang="ru-RU" dirty="0"/>
              <a:t> </a:t>
            </a:r>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ctr"/>
            <a:r>
              <a:rPr lang="ru-RU" sz="1600" i="1" dirty="0" smtClean="0"/>
              <a:t>      </a:t>
            </a:r>
            <a:r>
              <a:rPr lang="ru-RU" sz="1400" dirty="0" smtClean="0"/>
              <a:t>Положение </a:t>
            </a:r>
            <a:r>
              <a:rPr lang="ru-RU" sz="1400" dirty="0"/>
              <a:t>головы больного при проведении искусственной </a:t>
            </a:r>
            <a:r>
              <a:rPr lang="ru-RU" sz="1400" dirty="0" smtClean="0"/>
              <a:t>        вентиляции </a:t>
            </a:r>
            <a:r>
              <a:rPr lang="ru-RU" sz="1400" dirty="0"/>
              <a:t>легких по способу изо рта в рот или изо рта в </a:t>
            </a:r>
            <a:r>
              <a:rPr lang="ru-RU" sz="1400" dirty="0" smtClean="0"/>
              <a:t>нос</a:t>
            </a:r>
            <a:endParaRPr lang="ru-RU" sz="1400" dirty="0"/>
          </a:p>
        </p:txBody>
      </p:sp>
      <p:pic>
        <p:nvPicPr>
          <p:cNvPr id="5" name="Рисунок 4"/>
          <p:cNvPicPr/>
          <p:nvPr/>
        </p:nvPicPr>
        <p:blipFill>
          <a:blip r:embed="rId2"/>
          <a:srcRect/>
          <a:stretch>
            <a:fillRect/>
          </a:stretch>
        </p:blipFill>
        <p:spPr bwMode="auto">
          <a:xfrm>
            <a:off x="2830083" y="1772816"/>
            <a:ext cx="3411823" cy="26574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3568" y="386374"/>
            <a:ext cx="7200800"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Перелом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260043"/>
            <a:ext cx="691276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dirty="0"/>
              <a:t> </a:t>
            </a:r>
            <a:r>
              <a:rPr lang="ru-RU" sz="1400" b="1" dirty="0" smtClean="0"/>
              <a:t>Помощь </a:t>
            </a:r>
            <a:r>
              <a:rPr lang="ru-RU" sz="1400" b="1" dirty="0"/>
              <a:t>при </a:t>
            </a:r>
            <a:r>
              <a:rPr lang="ru-RU" sz="1400" b="1" dirty="0" smtClean="0"/>
              <a:t>переломе</a:t>
            </a:r>
            <a:endParaRPr lang="ru-RU" sz="1400" dirty="0"/>
          </a:p>
          <a:p>
            <a:r>
              <a:rPr lang="ru-RU" sz="1400" dirty="0"/>
              <a:t> </a:t>
            </a:r>
          </a:p>
          <a:p>
            <a:r>
              <a:rPr lang="ru-RU" sz="1400" dirty="0"/>
              <a:t> · Проверить ABC (проходимость дыхательных путей, дыхание, кровообращение). </a:t>
            </a:r>
          </a:p>
          <a:p>
            <a:r>
              <a:rPr lang="ru-RU" sz="1400" dirty="0"/>
              <a:t> </a:t>
            </a:r>
          </a:p>
          <a:p>
            <a:r>
              <a:rPr lang="ru-RU" sz="1400" dirty="0"/>
              <a:t>· При переломе крупных костей конечностей, костей черепа, грудной клетки, таза или при кровотечении вызовите «скорую медицинскую помощь» (тел. 03). При переломе более мелких костей (кисть, стопа) можно самостоятельно обратиться в </a:t>
            </a:r>
            <a:r>
              <a:rPr lang="ru-RU" sz="1400" dirty="0" err="1"/>
              <a:t>травмпункт</a:t>
            </a:r>
            <a:r>
              <a:rPr lang="ru-RU" sz="1400" dirty="0"/>
              <a:t>. </a:t>
            </a:r>
          </a:p>
          <a:p>
            <a:r>
              <a:rPr lang="ru-RU" sz="1400" dirty="0"/>
              <a:t> </a:t>
            </a:r>
          </a:p>
          <a:p>
            <a:r>
              <a:rPr lang="ru-RU" sz="1400" dirty="0"/>
              <a:t>· Важным моментом в оказании помощи травмированному больному является наложение </a:t>
            </a:r>
            <a:r>
              <a:rPr lang="ru-RU" sz="1400" i="1" dirty="0"/>
              <a:t>транспортной иммобилизации</a:t>
            </a:r>
            <a:r>
              <a:rPr lang="ru-RU" sz="1400" dirty="0"/>
              <a:t> (фиксация сегмента тела или конечности для безопасной транспортировки в лечебное учреждение). Транспортная иммобилизация осуществляется посредством наложения шин или фиксации конечности к телу. </a:t>
            </a:r>
          </a:p>
          <a:p>
            <a:r>
              <a:rPr lang="ru-RU" sz="1400" dirty="0"/>
              <a:t> </a:t>
            </a:r>
          </a:p>
          <a:p>
            <a:r>
              <a:rPr lang="ru-RU" sz="1400" dirty="0"/>
              <a:t>· При переломе подберите подходящую по размеру шину. </a:t>
            </a:r>
          </a:p>
          <a:p>
            <a:r>
              <a:rPr lang="ru-RU" sz="1400" dirty="0"/>
              <a:t> </a:t>
            </a:r>
          </a:p>
          <a:p>
            <a:r>
              <a:rPr lang="ru-RU" sz="1400" dirty="0"/>
              <a:t>· Если нет шины, используйте дощечки, твердый картон с прокладками из мягкого материала (вата).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27584" y="389120"/>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Перелом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161038"/>
            <a:ext cx="691276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a:t>
            </a:r>
            <a:r>
              <a:rPr lang="ru-RU" sz="1400" dirty="0" smtClean="0"/>
              <a:t>Фиксация </a:t>
            </a:r>
            <a:r>
              <a:rPr lang="ru-RU" sz="1400" dirty="0"/>
              <a:t>двух смежных суставов - лучезапястного и локтевого при переломе костей предплечья: </a:t>
            </a:r>
            <a:br>
              <a:rPr lang="ru-RU" sz="1400" dirty="0"/>
            </a:br>
            <a:r>
              <a:rPr lang="ru-RU" sz="1400" b="1" dirty="0"/>
              <a:t>а</a:t>
            </a:r>
            <a:r>
              <a:rPr lang="ru-RU" sz="1400" dirty="0"/>
              <a:t>- обездвиживание поврежденной руки посредством фиксации косынкой к туловищу; </a:t>
            </a:r>
            <a:br>
              <a:rPr lang="ru-RU" sz="1400" dirty="0"/>
            </a:br>
            <a:r>
              <a:rPr lang="ru-RU" sz="1400" b="1" dirty="0"/>
              <a:t>б</a:t>
            </a:r>
            <a:r>
              <a:rPr lang="ru-RU" sz="1400" dirty="0"/>
              <a:t> - иммобилизация поврежденной конечности привязыванием к здоровой ноге. </a:t>
            </a:r>
          </a:p>
        </p:txBody>
      </p:sp>
      <p:pic>
        <p:nvPicPr>
          <p:cNvPr id="7" name="Рисунок 6"/>
          <p:cNvPicPr/>
          <p:nvPr/>
        </p:nvPicPr>
        <p:blipFill>
          <a:blip r:embed="rId2"/>
          <a:srcRect/>
          <a:stretch>
            <a:fillRect/>
          </a:stretch>
        </p:blipFill>
        <p:spPr bwMode="auto">
          <a:xfrm>
            <a:off x="2411759" y="2345253"/>
            <a:ext cx="4462341" cy="31719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87624" y="376979"/>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Перелом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500133" y="1268760"/>
            <a:ext cx="285584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400" dirty="0" smtClean="0"/>
          </a:p>
          <a:p>
            <a:endParaRPr lang="ru-RU" sz="1400" dirty="0" smtClean="0"/>
          </a:p>
          <a:p>
            <a:pPr marL="285750" indent="-285750">
              <a:buFont typeface="Arial" panose="020B0604020202020204" pitchFamily="34" charset="0"/>
              <a:buChar char="•"/>
            </a:pPr>
            <a:r>
              <a:rPr lang="ru-RU" sz="1400" dirty="0" smtClean="0"/>
              <a:t>Иммобилизация </a:t>
            </a:r>
            <a:r>
              <a:rPr lang="ru-RU" sz="1400" dirty="0"/>
              <a:t>пострадавшего при ранении в грудь.</a:t>
            </a:r>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pPr marL="285750" indent="-285750">
              <a:buFont typeface="Arial" panose="020B0604020202020204" pitchFamily="34" charset="0"/>
              <a:buChar char="•"/>
            </a:pPr>
            <a:r>
              <a:rPr lang="ru-RU" sz="1400" dirty="0" smtClean="0"/>
              <a:t>Обездвиживание </a:t>
            </a:r>
            <a:r>
              <a:rPr lang="ru-RU" sz="1400" dirty="0"/>
              <a:t>руки при переломе пальцев. </a:t>
            </a:r>
          </a:p>
          <a:p>
            <a:endParaRPr lang="ru-RU" sz="1400" dirty="0" smtClean="0"/>
          </a:p>
          <a:p>
            <a:endParaRPr lang="ru-RU" sz="1400" dirty="0"/>
          </a:p>
          <a:p>
            <a:endParaRPr lang="ru-RU" sz="1400" dirty="0" smtClean="0"/>
          </a:p>
          <a:p>
            <a:endParaRPr lang="ru-RU" sz="1400" dirty="0"/>
          </a:p>
          <a:p>
            <a:r>
              <a:rPr lang="ru-RU" sz="1400" dirty="0"/>
              <a:t> </a:t>
            </a:r>
          </a:p>
          <a:p>
            <a:pPr marL="285750" indent="-285750">
              <a:buFont typeface="Arial" panose="020B0604020202020204" pitchFamily="34" charset="0"/>
              <a:buChar char="•"/>
            </a:pPr>
            <a:r>
              <a:rPr lang="ru-RU" sz="1400" dirty="0"/>
              <a:t>Иммобилизация к доске при переломе позвоночника</a:t>
            </a:r>
          </a:p>
        </p:txBody>
      </p:sp>
      <p:pic>
        <p:nvPicPr>
          <p:cNvPr id="8" name="Рисунок 7"/>
          <p:cNvPicPr/>
          <p:nvPr/>
        </p:nvPicPr>
        <p:blipFill>
          <a:blip r:embed="rId2"/>
          <a:srcRect/>
          <a:stretch>
            <a:fillRect/>
          </a:stretch>
        </p:blipFill>
        <p:spPr bwMode="auto">
          <a:xfrm>
            <a:off x="5382429" y="1082803"/>
            <a:ext cx="2457251" cy="1915177"/>
          </a:xfrm>
          <a:prstGeom prst="rect">
            <a:avLst/>
          </a:prstGeom>
          <a:noFill/>
          <a:ln w="9525">
            <a:noFill/>
            <a:miter lim="800000"/>
            <a:headEnd/>
            <a:tailEnd/>
          </a:ln>
        </p:spPr>
      </p:pic>
      <p:pic>
        <p:nvPicPr>
          <p:cNvPr id="9" name="Рисунок 8"/>
          <p:cNvPicPr/>
          <p:nvPr/>
        </p:nvPicPr>
        <p:blipFill>
          <a:blip r:embed="rId3"/>
          <a:srcRect/>
          <a:stretch>
            <a:fillRect/>
          </a:stretch>
        </p:blipFill>
        <p:spPr bwMode="auto">
          <a:xfrm>
            <a:off x="5117542" y="3177924"/>
            <a:ext cx="2743200" cy="1350645"/>
          </a:xfrm>
          <a:prstGeom prst="rect">
            <a:avLst/>
          </a:prstGeom>
          <a:noFill/>
          <a:ln w="9525">
            <a:noFill/>
            <a:miter lim="800000"/>
            <a:headEnd/>
            <a:tailEnd/>
          </a:ln>
        </p:spPr>
      </p:pic>
      <p:pic>
        <p:nvPicPr>
          <p:cNvPr id="10" name="Рисунок 9"/>
          <p:cNvPicPr/>
          <p:nvPr/>
        </p:nvPicPr>
        <p:blipFill>
          <a:blip r:embed="rId4"/>
          <a:srcRect/>
          <a:stretch>
            <a:fillRect/>
          </a:stretch>
        </p:blipFill>
        <p:spPr bwMode="auto">
          <a:xfrm>
            <a:off x="4271655" y="4629526"/>
            <a:ext cx="3643339" cy="10715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5534" y="443183"/>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Перелом</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971600" y="1071065"/>
            <a:ext cx="712879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smtClean="0"/>
              <a:t>· </a:t>
            </a:r>
            <a:r>
              <a:rPr lang="ru-RU" sz="1400" dirty="0"/>
              <a:t>Если резко выражено угловое смещение, не захватывающее сустав, не пытайтесь выпрямить конечность путем вытяжения. </a:t>
            </a:r>
          </a:p>
          <a:p>
            <a:pPr indent="360000" algn="just"/>
            <a:r>
              <a:rPr lang="ru-RU" sz="1400" b="1" dirty="0" smtClean="0"/>
              <a:t>Внимание</a:t>
            </a:r>
            <a:r>
              <a:rPr lang="ru-RU" sz="1400" b="1" dirty="0"/>
              <a:t>: </a:t>
            </a:r>
            <a:r>
              <a:rPr lang="ru-RU" sz="1400" dirty="0"/>
              <a:t>Не применяйте силу.</a:t>
            </a:r>
          </a:p>
          <a:p>
            <a:pPr indent="360000" algn="just"/>
            <a:r>
              <a:rPr lang="ru-RU" sz="1400" dirty="0" smtClean="0"/>
              <a:t>· </a:t>
            </a:r>
            <a:r>
              <a:rPr lang="ru-RU" sz="1400" dirty="0"/>
              <a:t>Шина должна обездвиживать один сустав выше и все суставы ниже места предполагаемого перелома. </a:t>
            </a:r>
          </a:p>
          <a:p>
            <a:pPr indent="360000" algn="just"/>
            <a:r>
              <a:rPr lang="ru-RU" sz="1400" dirty="0" smtClean="0"/>
              <a:t>· </a:t>
            </a:r>
            <a:r>
              <a:rPr lang="ru-RU" sz="1400" dirty="0"/>
              <a:t>Если область травмы включает сустав, </a:t>
            </a:r>
            <a:r>
              <a:rPr lang="ru-RU" sz="1400" dirty="0" err="1"/>
              <a:t>зашинируйте</a:t>
            </a:r>
            <a:r>
              <a:rPr lang="ru-RU" sz="1400" dirty="0"/>
              <a:t> конечность в том положении, в котором она была обнаружена. </a:t>
            </a:r>
          </a:p>
          <a:p>
            <a:pPr indent="360000" algn="just"/>
            <a:r>
              <a:rPr lang="ru-RU" sz="1400" dirty="0" smtClean="0"/>
              <a:t>· </a:t>
            </a:r>
            <a:r>
              <a:rPr lang="ru-RU" sz="1400" dirty="0"/>
              <a:t>Поместите перелом бедра в фиксирующую шину. </a:t>
            </a:r>
          </a:p>
          <a:p>
            <a:pPr indent="360000" algn="just"/>
            <a:r>
              <a:rPr lang="ru-RU" sz="1400" dirty="0" smtClean="0"/>
              <a:t>· </a:t>
            </a:r>
            <a:r>
              <a:rPr lang="ru-RU" sz="1400" dirty="0"/>
              <a:t>После наложения шины вновь проверьте пульс и чувствительность ниже места наложения шины. </a:t>
            </a:r>
          </a:p>
          <a:p>
            <a:pPr indent="360000" algn="just"/>
            <a:r>
              <a:rPr lang="ru-RU" sz="1400" dirty="0" smtClean="0"/>
              <a:t>· </a:t>
            </a:r>
            <a:r>
              <a:rPr lang="ru-RU" sz="1400" dirty="0"/>
              <a:t>Поднимите травмированную конечность. </a:t>
            </a:r>
          </a:p>
          <a:p>
            <a:pPr indent="360000" algn="just"/>
            <a:r>
              <a:rPr lang="ru-RU" sz="1400" dirty="0" smtClean="0"/>
              <a:t>· </a:t>
            </a:r>
            <a:r>
              <a:rPr lang="ru-RU" sz="1400" dirty="0"/>
              <a:t>Если позволяет время, до перемещения пострадавшего наложите шины на все переломы. </a:t>
            </a:r>
          </a:p>
          <a:p>
            <a:pPr indent="360000" algn="just"/>
            <a:r>
              <a:rPr lang="ru-RU" sz="1400" dirty="0" smtClean="0"/>
              <a:t>·  </a:t>
            </a:r>
            <a:r>
              <a:rPr lang="ru-RU" sz="1400" dirty="0"/>
              <a:t>Зафиксируйте повязку бинтом. </a:t>
            </a:r>
          </a:p>
          <a:p>
            <a:pPr indent="360000" algn="just"/>
            <a:r>
              <a:rPr lang="ru-RU" sz="1400" b="1" dirty="0" smtClean="0"/>
              <a:t>Внимание</a:t>
            </a:r>
            <a:r>
              <a:rPr lang="ru-RU" sz="1400" b="1" dirty="0"/>
              <a:t>: </a:t>
            </a:r>
            <a:r>
              <a:rPr lang="ru-RU" sz="1400" dirty="0"/>
              <a:t>Перенос и транспортировка пострадавших с переломами без иммобилизации недопустимы даже на короткие расстояния! </a:t>
            </a:r>
          </a:p>
          <a:p>
            <a:pPr indent="360000" algn="just"/>
            <a:r>
              <a:rPr lang="ru-RU" sz="1400" b="1" dirty="0" smtClean="0"/>
              <a:t>При </a:t>
            </a:r>
            <a:r>
              <a:rPr lang="ru-RU" sz="1400" b="1" dirty="0"/>
              <a:t>открытом переломе</a:t>
            </a:r>
            <a:endParaRPr lang="ru-RU" sz="1400" dirty="0"/>
          </a:p>
          <a:p>
            <a:pPr indent="360000" algn="just"/>
            <a:r>
              <a:rPr lang="ru-RU" sz="1400" b="1" dirty="0" smtClean="0"/>
              <a:t>Внимание</a:t>
            </a:r>
            <a:r>
              <a:rPr lang="ru-RU" sz="1400" b="1" dirty="0"/>
              <a:t>: </a:t>
            </a:r>
            <a:r>
              <a:rPr lang="ru-RU" sz="1400" dirty="0"/>
              <a:t>В случае открытого перелома не вправляйте в рану отломки костей.</a:t>
            </a:r>
          </a:p>
          <a:p>
            <a:pPr indent="360000" algn="just"/>
            <a:r>
              <a:rPr lang="ru-RU" sz="1400" dirty="0" smtClean="0"/>
              <a:t>· </a:t>
            </a:r>
            <a:r>
              <a:rPr lang="ru-RU" sz="1400" dirty="0"/>
              <a:t>Остановите кровотечение. </a:t>
            </a:r>
          </a:p>
          <a:p>
            <a:pPr indent="360000" algn="just"/>
            <a:r>
              <a:rPr lang="ru-RU" sz="1400" dirty="0"/>
              <a:t>· Наложите чистую повязку. </a:t>
            </a:r>
          </a:p>
          <a:p>
            <a:pPr indent="360000" algn="just"/>
            <a:r>
              <a:rPr lang="ru-RU" sz="1400" dirty="0"/>
              <a:t>· Зафиксируйте конечность</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63246" y="457192"/>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Вывихи</a:t>
            </a:r>
            <a:r>
              <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943489" y="1356626"/>
            <a:ext cx="71730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solidFill>
                  <a:schemeClr val="bg1"/>
                </a:solidFill>
              </a:rPr>
              <a:t> </a:t>
            </a:r>
            <a:r>
              <a:rPr lang="ru-RU" sz="1400" b="1" dirty="0"/>
              <a:t>Вывих</a:t>
            </a:r>
            <a:r>
              <a:rPr lang="ru-RU" sz="1400" dirty="0"/>
              <a:t> - смещение суставной поверхности одной кости относительно суставной поверхности другой кости.</a:t>
            </a:r>
          </a:p>
          <a:p>
            <a:r>
              <a:rPr lang="ru-RU" sz="1400" dirty="0"/>
              <a:t> </a:t>
            </a:r>
          </a:p>
          <a:p>
            <a:r>
              <a:rPr lang="ru-RU" sz="1400" b="1" dirty="0" smtClean="0"/>
              <a:t> Признаки </a:t>
            </a:r>
            <a:r>
              <a:rPr lang="ru-RU" sz="1400" b="1" dirty="0"/>
              <a:t>вывиха</a:t>
            </a:r>
          </a:p>
          <a:p>
            <a:r>
              <a:rPr lang="ru-RU" sz="1400" dirty="0"/>
              <a:t> </a:t>
            </a:r>
          </a:p>
          <a:p>
            <a:pPr marL="285750" indent="-285750">
              <a:buClr>
                <a:srgbClr val="FFC000"/>
              </a:buClr>
              <a:buFont typeface="Arial" panose="020B0604020202020204" pitchFamily="34" charset="0"/>
              <a:buChar char="•"/>
            </a:pPr>
            <a:r>
              <a:rPr lang="ru-RU" sz="1400" dirty="0" smtClean="0"/>
              <a:t>деформация </a:t>
            </a:r>
            <a:r>
              <a:rPr lang="ru-RU" sz="1400" dirty="0"/>
              <a:t>вокруг </a:t>
            </a:r>
            <a:r>
              <a:rPr lang="ru-RU" sz="1400" dirty="0" smtClean="0"/>
              <a:t>сустава </a:t>
            </a:r>
            <a:endParaRPr lang="ru-RU" sz="1400" dirty="0"/>
          </a:p>
          <a:p>
            <a:pPr marL="285750" indent="-285750">
              <a:buClr>
                <a:srgbClr val="FFC000"/>
              </a:buClr>
              <a:buFont typeface="Arial" panose="020B0604020202020204" pitchFamily="34" charset="0"/>
              <a:buChar char="•"/>
            </a:pPr>
            <a:r>
              <a:rPr lang="ru-RU" sz="1400" dirty="0" smtClean="0"/>
              <a:t>боль </a:t>
            </a:r>
            <a:endParaRPr lang="ru-RU" sz="1400" dirty="0"/>
          </a:p>
          <a:p>
            <a:pPr marL="285750" indent="-285750">
              <a:buClr>
                <a:srgbClr val="FFC000"/>
              </a:buClr>
              <a:buFont typeface="Arial" panose="020B0604020202020204" pitchFamily="34" charset="0"/>
              <a:buChar char="•"/>
            </a:pPr>
            <a:r>
              <a:rPr lang="ru-RU" sz="1400" dirty="0"/>
              <a:t>н</a:t>
            </a:r>
            <a:r>
              <a:rPr lang="ru-RU" sz="1400" dirty="0" smtClean="0"/>
              <a:t>евозможность движения</a:t>
            </a:r>
            <a:r>
              <a:rPr lang="ru-RU" sz="1400" dirty="0"/>
              <a:t> </a:t>
            </a:r>
          </a:p>
        </p:txBody>
      </p:sp>
      <p:pic>
        <p:nvPicPr>
          <p:cNvPr id="7" name="Рисунок 6"/>
          <p:cNvPicPr/>
          <p:nvPr/>
        </p:nvPicPr>
        <p:blipFill>
          <a:blip r:embed="rId2"/>
          <a:srcRect/>
          <a:stretch>
            <a:fillRect/>
          </a:stretch>
        </p:blipFill>
        <p:spPr bwMode="auto">
          <a:xfrm>
            <a:off x="2139694" y="3500155"/>
            <a:ext cx="4608514" cy="2304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43392" y="400755"/>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Растяжение и разрыв суставных связок</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3" y="1295183"/>
            <a:ext cx="6756693"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Растяжение и разрыв суставных связок возникают при резких движениях в суставе, превышающих его нормальную амплитуду и не совпадающих с его нормальным направлением.</a:t>
            </a:r>
          </a:p>
          <a:p>
            <a:pPr indent="360000" algn="just"/>
            <a:r>
              <a:rPr lang="ru-RU" sz="1400" dirty="0"/>
              <a:t> </a:t>
            </a:r>
            <a:r>
              <a:rPr lang="ru-RU" sz="1400" b="1" dirty="0" smtClean="0"/>
              <a:t>Признаки </a:t>
            </a:r>
            <a:r>
              <a:rPr lang="ru-RU" sz="1400" b="1" dirty="0"/>
              <a:t>растяжения и разрыва суставных связок</a:t>
            </a:r>
            <a:endParaRPr lang="ru-RU" sz="1400" dirty="0"/>
          </a:p>
          <a:p>
            <a:pPr indent="360000" algn="just"/>
            <a:r>
              <a:rPr lang="ru-RU" sz="1400" b="1" dirty="0"/>
              <a:t> </a:t>
            </a:r>
            <a:r>
              <a:rPr lang="ru-RU" sz="1400" dirty="0" smtClean="0"/>
              <a:t>· </a:t>
            </a:r>
            <a:r>
              <a:rPr lang="ru-RU" sz="1400" dirty="0"/>
              <a:t>Непрекращающаяся боль. </a:t>
            </a:r>
          </a:p>
          <a:p>
            <a:pPr indent="360000" algn="just"/>
            <a:r>
              <a:rPr lang="ru-RU" sz="1400" dirty="0"/>
              <a:t>· Кровоизлияние в месте травмы. </a:t>
            </a:r>
          </a:p>
          <a:p>
            <a:pPr indent="360000" algn="just"/>
            <a:r>
              <a:rPr lang="ru-RU" sz="1400" dirty="0"/>
              <a:t>· Резкое ограничение функции сустава. </a:t>
            </a:r>
          </a:p>
          <a:p>
            <a:pPr indent="360000" algn="just"/>
            <a:r>
              <a:rPr lang="ru-RU" sz="1400" dirty="0"/>
              <a:t>· Болезненность при ощупывании. </a:t>
            </a:r>
          </a:p>
          <a:p>
            <a:pPr indent="360000" algn="just"/>
            <a:r>
              <a:rPr lang="ru-RU" sz="1400" dirty="0"/>
              <a:t>· При растяжении и разрыве связок конечность, в отличие от переломов, не деформируется. </a:t>
            </a:r>
          </a:p>
          <a:p>
            <a:pPr indent="360000" algn="just"/>
            <a:r>
              <a:rPr lang="ru-RU" sz="1400" b="1" dirty="0"/>
              <a:t> </a:t>
            </a:r>
            <a:r>
              <a:rPr lang="ru-RU" sz="1400" b="1" dirty="0" smtClean="0"/>
              <a:t>Помощь </a:t>
            </a:r>
            <a:r>
              <a:rPr lang="ru-RU" sz="1400" b="1" dirty="0"/>
              <a:t>при растяжении и разрыве суставных связок</a:t>
            </a:r>
            <a:endParaRPr lang="ru-RU" sz="1400" dirty="0"/>
          </a:p>
          <a:p>
            <a:pPr indent="360000" algn="just"/>
            <a:r>
              <a:rPr lang="ru-RU" sz="1400" b="1" dirty="0"/>
              <a:t> </a:t>
            </a:r>
            <a:r>
              <a:rPr lang="ru-RU" sz="1400" dirty="0" smtClean="0"/>
              <a:t>· </a:t>
            </a:r>
            <a:r>
              <a:rPr lang="ru-RU" sz="1400" dirty="0"/>
              <a:t>Личная безопасность. </a:t>
            </a:r>
          </a:p>
          <a:p>
            <a:pPr indent="360000" algn="just"/>
            <a:r>
              <a:rPr lang="ru-RU" sz="1400" dirty="0"/>
              <a:t> </a:t>
            </a:r>
            <a:r>
              <a:rPr lang="ru-RU" sz="1400" dirty="0" smtClean="0"/>
              <a:t>· </a:t>
            </a:r>
            <a:r>
              <a:rPr lang="ru-RU" sz="1400" dirty="0"/>
              <a:t>Проверить ABC (проходимость дыхательных путей, дыхание, кровообращение). </a:t>
            </a:r>
          </a:p>
          <a:p>
            <a:pPr indent="360000" algn="just"/>
            <a:r>
              <a:rPr lang="ru-RU" sz="1400" dirty="0"/>
              <a:t> </a:t>
            </a:r>
            <a:r>
              <a:rPr lang="ru-RU" sz="1400" dirty="0" smtClean="0"/>
              <a:t>· </a:t>
            </a:r>
            <a:r>
              <a:rPr lang="ru-RU" sz="1400" dirty="0"/>
              <a:t>В первые минуты после травмы наложите лед на поврежденный сустав. </a:t>
            </a:r>
          </a:p>
          <a:p>
            <a:pPr indent="360000" algn="just"/>
            <a:r>
              <a:rPr lang="ru-RU" sz="1400" dirty="0"/>
              <a:t> </a:t>
            </a:r>
            <a:r>
              <a:rPr lang="ru-RU" sz="1400" dirty="0" smtClean="0"/>
              <a:t>· </a:t>
            </a:r>
            <a:r>
              <a:rPr lang="ru-RU" sz="1400" dirty="0"/>
              <a:t>Затем фиксируйте его эластичным бинтом, но не заматывайте слишком туго, чтобы не нарушить кровообращение. Голеностопный сустав при этом сгибают под углом 90°.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5534" y="389139"/>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Растяжение и разрыв суставных связок</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146373"/>
            <a:ext cx="6840760" cy="4787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a:t>
            </a:r>
            <a:r>
              <a:rPr lang="ru-RU" sz="1400" dirty="0" smtClean="0"/>
              <a:t> </a:t>
            </a:r>
            <a:r>
              <a:rPr lang="ru-RU" sz="1400" dirty="0"/>
              <a:t>На голеностопный сустав повязку накладывают следующим образом: делают тур вокруг нижней части голени, затем косой виток от внутренней лодыжки к подушечке мизинца стопы, виток вокруг стопы на уровне подушечек пальцев, затем косой виток от подушечки большого пальца к наружной лодыжке, опять проводят бинт вокруг голени и снова повторяют витки вокруг стопы сверху предыдущих. </a:t>
            </a:r>
          </a:p>
          <a:p>
            <a:r>
              <a:rPr lang="ru-RU" sz="1400" dirty="0"/>
              <a:t> </a:t>
            </a:r>
            <a:r>
              <a:rPr lang="ru-RU" sz="1400" dirty="0" smtClean="0"/>
              <a:t>·	 </a:t>
            </a:r>
            <a:r>
              <a:rPr lang="ru-RU" sz="1400" dirty="0"/>
              <a:t>Если пострадавший испытывает чувство онемения в забинтованной конечности, повязку следует ослабить. </a:t>
            </a:r>
          </a:p>
          <a:p>
            <a:r>
              <a:rPr lang="ru-RU" sz="1400" dirty="0"/>
              <a:t> </a:t>
            </a:r>
            <a:r>
              <a:rPr lang="ru-RU" sz="1400" dirty="0" smtClean="0"/>
              <a:t>·	 </a:t>
            </a:r>
            <a:r>
              <a:rPr lang="ru-RU" sz="1400" dirty="0"/>
              <a:t>Сверху бинта к травмированному месту полезно снова приложить толченый лед в целлофановом пакете. </a:t>
            </a:r>
          </a:p>
          <a:p>
            <a:r>
              <a:rPr lang="ru-RU" sz="1400" dirty="0"/>
              <a:t> </a:t>
            </a:r>
            <a:endParaRPr lang="ru-RU" sz="1400" dirty="0" smtClean="0"/>
          </a:p>
          <a:p>
            <a:endParaRPr lang="ru-RU" sz="1400" dirty="0"/>
          </a:p>
          <a:p>
            <a:endParaRPr lang="ru-RU" sz="1400" dirty="0" smtClean="0"/>
          </a:p>
          <a:p>
            <a:endParaRPr lang="ru-RU" sz="1400" dirty="0"/>
          </a:p>
          <a:p>
            <a:r>
              <a:rPr lang="ru-RU" sz="1400" dirty="0"/>
              <a:t> </a:t>
            </a:r>
            <a:endParaRPr lang="ru-RU" sz="1400" dirty="0" smtClean="0"/>
          </a:p>
          <a:p>
            <a:endParaRPr lang="ru-RU" sz="1400" dirty="0"/>
          </a:p>
          <a:p>
            <a:endParaRPr lang="ru-RU" sz="1400" dirty="0" smtClean="0"/>
          </a:p>
          <a:p>
            <a:endParaRPr lang="ru-RU" sz="1400" dirty="0" smtClean="0"/>
          </a:p>
          <a:p>
            <a:endParaRPr lang="ru-RU" sz="1400" dirty="0"/>
          </a:p>
          <a:p>
            <a:r>
              <a:rPr lang="ru-RU" sz="1400" dirty="0"/>
              <a:t>Полиэтиленовый пакет со льдом, наложенный на голеностопный сустав при растяжении связок</a:t>
            </a:r>
          </a:p>
        </p:txBody>
      </p:sp>
      <p:pic>
        <p:nvPicPr>
          <p:cNvPr id="7" name="Рисунок 6"/>
          <p:cNvPicPr/>
          <p:nvPr/>
        </p:nvPicPr>
        <p:blipFill>
          <a:blip r:embed="rId2"/>
          <a:srcRect/>
          <a:stretch>
            <a:fillRect/>
          </a:stretch>
        </p:blipFill>
        <p:spPr bwMode="auto">
          <a:xfrm>
            <a:off x="3368893" y="3399104"/>
            <a:ext cx="2283227" cy="1886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87624" y="461632"/>
            <a:ext cx="676875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Раны</a:t>
            </a:r>
            <a:r>
              <a:rPr kumimoji="0" lang="ru-RU" sz="2400" b="1" i="0" u="none" strike="noStrike" cap="none" normalizeH="0" baseline="0" dirty="0" smtClean="0" bmk="_Toc188077129">
                <a:ln>
                  <a:noFill/>
                </a:ln>
                <a:solidFill>
                  <a:srgbClr val="FFC000"/>
                </a:solidFill>
                <a:effectLst/>
                <a:latin typeface="Monotype Corsiva" panose="03010101010201010101" pitchFamily="66" charset="0"/>
                <a:ea typeface="Times New Roman" pitchFamily="18" charset="0"/>
                <a:cs typeface="Times New Roman" pitchFamily="18" charset="0"/>
              </a:rPr>
              <a:t> </a:t>
            </a:r>
            <a:endParaRPr kumimoji="0" lang="ru-RU" sz="1800" b="0" i="0" u="none" strike="noStrike" cap="none" normalizeH="0" baseline="0" dirty="0" smtClean="0">
              <a:ln>
                <a:noFill/>
              </a:ln>
              <a:solidFill>
                <a:srgbClr val="FFC000"/>
              </a:solidFill>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964365" y="1233046"/>
            <a:ext cx="7136027"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a:t>
            </a:r>
            <a:r>
              <a:rPr lang="ru-RU" sz="1400" dirty="0" smtClean="0"/>
              <a:t>	</a:t>
            </a:r>
            <a:r>
              <a:rPr lang="ru-RU" sz="1400" i="1" dirty="0"/>
              <a:t>Рана</a:t>
            </a:r>
            <a:r>
              <a:rPr lang="ru-RU" sz="1400" dirty="0"/>
              <a:t> - это повреждения мягких тканей, при которых нарушается целостность кожных покровов. При глубоких ранах травмируются подкожная клетчатка, мышцы, нервные стволы и кровеносные сосуды.</a:t>
            </a:r>
          </a:p>
          <a:p>
            <a:r>
              <a:rPr lang="ru-RU" sz="1400" dirty="0"/>
              <a:t> </a:t>
            </a:r>
            <a:endParaRPr lang="ru-RU" sz="1400" dirty="0" smtClean="0"/>
          </a:p>
          <a:p>
            <a:endParaRPr lang="ru-RU" sz="1400" dirty="0"/>
          </a:p>
          <a:p>
            <a:r>
              <a:rPr lang="ru-RU" sz="1400" b="1" dirty="0"/>
              <a:t>Виды </a:t>
            </a:r>
            <a:r>
              <a:rPr lang="ru-RU" sz="1400" b="1" dirty="0" smtClean="0"/>
              <a:t>ран</a:t>
            </a:r>
            <a:endParaRPr lang="ru-RU" sz="1400" dirty="0"/>
          </a:p>
          <a:p>
            <a:r>
              <a:rPr lang="ru-RU" sz="1400" i="1" dirty="0"/>
              <a:t>· Резаные раны</a:t>
            </a:r>
            <a:r>
              <a:rPr lang="ru-RU" sz="1400" dirty="0"/>
              <a:t> - наносятся острыми предметами (режущими орудиями, осколками стекла и т. п.). </a:t>
            </a:r>
          </a:p>
          <a:p>
            <a:r>
              <a:rPr lang="ru-RU" sz="1400" i="1" dirty="0"/>
              <a:t>· Рубленые раны</a:t>
            </a:r>
            <a:r>
              <a:rPr lang="ru-RU" sz="1400" dirty="0"/>
              <a:t> - наносятся рубящими предметами (топором, тяжелым рубящим орудием - саблей, тесаком и т. п.). </a:t>
            </a:r>
          </a:p>
          <a:p>
            <a:r>
              <a:rPr lang="ru-RU" sz="1400" i="1" dirty="0"/>
              <a:t>· Колотые раны</a:t>
            </a:r>
            <a:r>
              <a:rPr lang="ru-RU" sz="1400" dirty="0"/>
              <a:t> - наносятся всевозможными колющими орудиями (рапирой, вилами, шилом и т. п.). </a:t>
            </a:r>
          </a:p>
          <a:p>
            <a:r>
              <a:rPr lang="ru-RU" sz="1400" i="1" dirty="0"/>
              <a:t>· Огнестрельные раны </a:t>
            </a:r>
            <a:r>
              <a:rPr lang="ru-RU" sz="1400" dirty="0"/>
              <a:t>- наносятся пулей из огнестрельного оружия. </a:t>
            </a:r>
          </a:p>
          <a:p>
            <a:r>
              <a:rPr lang="ru-RU" sz="1400" i="1" dirty="0"/>
              <a:t>· </a:t>
            </a:r>
            <a:r>
              <a:rPr lang="ru-RU" sz="1400" i="1" dirty="0" err="1"/>
              <a:t>Авульзия</a:t>
            </a:r>
            <a:r>
              <a:rPr lang="ru-RU" sz="1400" dirty="0"/>
              <a:t> - отрыв, приводящий к полнослойной утрате тканей, края раны нельзя сблизить. Пример: скальпированная рана головы, конечности. </a:t>
            </a:r>
          </a:p>
          <a:p>
            <a:r>
              <a:rPr lang="ru-RU" sz="1400" i="1" dirty="0"/>
              <a:t>· Ампутации (отрезание)</a:t>
            </a:r>
            <a:r>
              <a:rPr lang="ru-RU" sz="1400" dirty="0"/>
              <a:t> - </a:t>
            </a:r>
            <a:r>
              <a:rPr lang="ru-RU" sz="1400" dirty="0" err="1"/>
              <a:t>авульзионная</a:t>
            </a:r>
            <a:r>
              <a:rPr lang="ru-RU" sz="1400" dirty="0"/>
              <a:t> травма при которой конечность полностью или частично отделена от культи.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27584" y="426087"/>
            <a:ext cx="6912768"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Раны</a:t>
            </a:r>
            <a:r>
              <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7" y="1340768"/>
            <a:ext cx="6912768" cy="44031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 </a:t>
            </a:r>
            <a:r>
              <a:rPr lang="ru-RU" sz="1400" b="1" dirty="0" smtClean="0"/>
              <a:t>По </a:t>
            </a:r>
            <a:r>
              <a:rPr lang="ru-RU" sz="1400" b="1" dirty="0"/>
              <a:t>внешнему виду раны </a:t>
            </a:r>
            <a:r>
              <a:rPr lang="ru-RU" sz="1400" b="1" dirty="0" smtClean="0"/>
              <a:t>делятся</a:t>
            </a:r>
            <a:r>
              <a:rPr lang="en-US" sz="1400" b="1" dirty="0" smtClean="0"/>
              <a:t>:</a:t>
            </a:r>
            <a:endParaRPr lang="ru-RU" sz="1400" b="1" dirty="0"/>
          </a:p>
          <a:p>
            <a:r>
              <a:rPr lang="ru-RU" sz="1400" b="1" dirty="0"/>
              <a:t> </a:t>
            </a:r>
            <a:endParaRPr lang="ru-RU" sz="1400" dirty="0"/>
          </a:p>
          <a:p>
            <a:r>
              <a:rPr lang="ru-RU" sz="1400" i="1" dirty="0"/>
              <a:t>· Скальпированная рана</a:t>
            </a:r>
            <a:r>
              <a:rPr lang="ru-RU" sz="1400" dirty="0"/>
              <a:t> - происходит отслаивание участков кожи, подкожной клетчатки. </a:t>
            </a:r>
          </a:p>
          <a:p>
            <a:r>
              <a:rPr lang="ru-RU" sz="1400" dirty="0"/>
              <a:t> </a:t>
            </a:r>
          </a:p>
          <a:p>
            <a:r>
              <a:rPr lang="ru-RU" sz="1400" i="1" dirty="0"/>
              <a:t>· Рваная рана</a:t>
            </a:r>
            <a:r>
              <a:rPr lang="ru-RU" sz="1400" dirty="0"/>
              <a:t> - кожа, подкожная клетчатка и мышца имеют дефекты неправильной формы со множеством углов, рана на своем протяжении имеет разную глубину. В ране могут быть пыль, грязь, почва, обрывки одежды и т. п. </a:t>
            </a:r>
          </a:p>
          <a:p>
            <a:r>
              <a:rPr lang="ru-RU" sz="1400" dirty="0"/>
              <a:t> </a:t>
            </a:r>
          </a:p>
          <a:p>
            <a:r>
              <a:rPr lang="ru-RU" sz="1400" b="1" dirty="0"/>
              <a:t>ОЦЕНКА РАНЫ</a:t>
            </a:r>
            <a:endParaRPr lang="ru-RU" sz="1400" dirty="0"/>
          </a:p>
          <a:p>
            <a:r>
              <a:rPr lang="ru-RU" sz="1400" b="1" dirty="0"/>
              <a:t> </a:t>
            </a:r>
            <a:endParaRPr lang="ru-RU" sz="1400" dirty="0"/>
          </a:p>
          <a:p>
            <a:r>
              <a:rPr lang="ru-RU" sz="1400" dirty="0"/>
              <a:t>Оценка нервной и сосудистой систем должна выполняться до начала любых лечебных мероприятий.</a:t>
            </a:r>
          </a:p>
          <a:p>
            <a:r>
              <a:rPr lang="ru-RU" sz="1400" dirty="0"/>
              <a:t> </a:t>
            </a:r>
          </a:p>
          <a:p>
            <a:r>
              <a:rPr lang="ru-RU" sz="1400" dirty="0"/>
              <a:t>· </a:t>
            </a:r>
            <a:r>
              <a:rPr lang="ru-RU" sz="1400" i="1" dirty="0"/>
              <a:t>Сохранность сенсорной/моторной функции</a:t>
            </a:r>
            <a:r>
              <a:rPr lang="ru-RU" sz="1400" dirty="0"/>
              <a:t> (чувствительность и способность к движению). </a:t>
            </a:r>
          </a:p>
          <a:p>
            <a:r>
              <a:rPr lang="ru-RU" sz="1400" dirty="0"/>
              <a:t> </a:t>
            </a:r>
          </a:p>
          <a:p>
            <a:r>
              <a:rPr lang="ru-RU" sz="1400" dirty="0"/>
              <a:t>·</a:t>
            </a:r>
            <a:r>
              <a:rPr lang="ru-RU" sz="1400" i="1" dirty="0"/>
              <a:t>Большая амплитуда движений</a:t>
            </a:r>
            <a:r>
              <a:rPr lang="ru-RU" sz="1400" dirty="0"/>
              <a:t>, различение тупых/острых прикосновений. Используйте пишущую ручку (тест на наличие повреждений нервов). </a:t>
            </a:r>
          </a:p>
          <a:p>
            <a:endParaRPr lang="ru-RU" sz="1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7" y="407989"/>
            <a:ext cx="6768751"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Раны</a:t>
            </a:r>
            <a:r>
              <a:rPr kumimoji="0" lang="ru-RU" sz="3200" b="1" i="0" u="none" strike="noStrike" cap="none" normalizeH="0" baseline="0" dirty="0" smtClean="0" bmk="_Toc188077129">
                <a:ln>
                  <a:noFill/>
                </a:ln>
                <a:solidFill>
                  <a:schemeClr val="tx1"/>
                </a:solidFill>
                <a:effectLst/>
                <a:latin typeface="+mj-lt"/>
                <a:ea typeface="Times New Roman" pitchFamily="18" charset="0"/>
                <a:cs typeface="Times New Roman" pitchFamily="18" charset="0"/>
              </a:rPr>
              <a:t> </a:t>
            </a:r>
            <a:endParaRPr kumimoji="0" lang="ru-RU" sz="3200" b="0" i="0" u="none" strike="noStrike" cap="none" normalizeH="0" baseline="0" dirty="0" smtClean="0">
              <a:ln>
                <a:noFill/>
              </a:ln>
              <a:solidFill>
                <a:schemeClr val="tx1"/>
              </a:solidFill>
              <a:effectLst/>
              <a:latin typeface="+mj-lt"/>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7" y="1268760"/>
            <a:ext cx="691276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dirty="0" smtClean="0"/>
              <a:t> </a:t>
            </a:r>
            <a:r>
              <a:rPr lang="ru-RU" sz="1400" b="1" dirty="0" smtClean="0"/>
              <a:t>ОЦЕНКА </a:t>
            </a:r>
            <a:r>
              <a:rPr lang="ru-RU" sz="1400" b="1" dirty="0"/>
              <a:t>РАНЫ</a:t>
            </a:r>
          </a:p>
          <a:p>
            <a:r>
              <a:rPr lang="ru-RU" sz="1400" b="1" dirty="0"/>
              <a:t> </a:t>
            </a:r>
            <a:endParaRPr lang="ru-RU" sz="1400" dirty="0"/>
          </a:p>
          <a:p>
            <a:r>
              <a:rPr lang="ru-RU" sz="1400" dirty="0"/>
              <a:t>· </a:t>
            </a:r>
            <a:r>
              <a:rPr lang="ru-RU" sz="1400" i="1" dirty="0"/>
              <a:t>Цвет</a:t>
            </a:r>
            <a:r>
              <a:rPr lang="ru-RU" sz="1400" dirty="0"/>
              <a:t>. Сравните поврежденные и не поврежденные зоны; бледность, кровоподтеки, эритема (краснота). </a:t>
            </a:r>
          </a:p>
          <a:p>
            <a:r>
              <a:rPr lang="ru-RU" sz="1400" dirty="0"/>
              <a:t> </a:t>
            </a:r>
          </a:p>
          <a:p>
            <a:r>
              <a:rPr lang="ru-RU" sz="1400" dirty="0"/>
              <a:t>· </a:t>
            </a:r>
            <a:r>
              <a:rPr lang="ru-RU" sz="1400" i="1" dirty="0"/>
              <a:t>Кровообращение</a:t>
            </a:r>
            <a:r>
              <a:rPr lang="ru-RU" sz="1400" dirty="0"/>
              <a:t>. Скорость наполнения капилляров </a:t>
            </a:r>
            <a:r>
              <a:rPr lang="ru-RU" sz="1400" dirty="0" err="1"/>
              <a:t>дистальнее</a:t>
            </a:r>
            <a:r>
              <a:rPr lang="ru-RU" sz="1400" dirty="0"/>
              <a:t> (ниже) места травмы (&lt; или &gt; 2 сек). Для проверки слегка надавите пальцем на кожу и резко отпустите. </a:t>
            </a:r>
          </a:p>
          <a:p>
            <a:r>
              <a:rPr lang="ru-RU" sz="1400" dirty="0"/>
              <a:t> </a:t>
            </a:r>
          </a:p>
          <a:p>
            <a:r>
              <a:rPr lang="ru-RU" sz="1400" dirty="0"/>
              <a:t>· </a:t>
            </a:r>
            <a:r>
              <a:rPr lang="ru-RU" sz="1400" i="1" dirty="0"/>
              <a:t>Температура</a:t>
            </a:r>
            <a:r>
              <a:rPr lang="ru-RU" sz="1400" dirty="0"/>
              <a:t>. Проверьте симметричность: не холоднее ли кисть одной руки? </a:t>
            </a:r>
          </a:p>
          <a:p>
            <a:r>
              <a:rPr lang="ru-RU" sz="1400" dirty="0"/>
              <a:t> </a:t>
            </a:r>
          </a:p>
          <a:p>
            <a:r>
              <a:rPr lang="ru-RU" sz="1400" dirty="0"/>
              <a:t>· </a:t>
            </a:r>
            <a:r>
              <a:rPr lang="ru-RU" sz="1400" i="1" dirty="0"/>
              <a:t>Пульсация</a:t>
            </a:r>
            <a:r>
              <a:rPr lang="ru-RU" sz="1400" dirty="0"/>
              <a:t>. Определите пульсацию </a:t>
            </a:r>
            <a:r>
              <a:rPr lang="ru-RU" sz="1400" dirty="0" err="1"/>
              <a:t>проксимальнее</a:t>
            </a:r>
            <a:r>
              <a:rPr lang="ru-RU" sz="1400" dirty="0"/>
              <a:t> (выше) и </a:t>
            </a:r>
            <a:r>
              <a:rPr lang="ru-RU" sz="1400" dirty="0" err="1"/>
              <a:t>дистальнее</a:t>
            </a:r>
            <a:r>
              <a:rPr lang="ru-RU" sz="1400" dirty="0"/>
              <a:t> (ниже) места травмы. </a:t>
            </a:r>
          </a:p>
          <a:p>
            <a:r>
              <a:rPr lang="ru-RU" sz="1400" dirty="0"/>
              <a:t> </a:t>
            </a:r>
          </a:p>
          <a:p>
            <a:r>
              <a:rPr lang="ru-RU" sz="1400" dirty="0"/>
              <a:t>· </a:t>
            </a:r>
            <a:r>
              <a:rPr lang="ru-RU" sz="1400" i="1" dirty="0"/>
              <a:t>Отек</a:t>
            </a:r>
            <a:r>
              <a:rPr lang="ru-RU" sz="1400" dirty="0"/>
              <a:t>. Растянутая глянцевая кожа; может вызвать нарушение функции. </a:t>
            </a:r>
          </a:p>
          <a:p>
            <a:r>
              <a:rPr lang="ru-RU" sz="1400" dirty="0"/>
              <a:t> </a:t>
            </a:r>
          </a:p>
          <a:p>
            <a:endParaRPr lang="ru-RU"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924671" y="-40827"/>
            <a:ext cx="7319737"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4" name="Рисунок 58"/>
          <p:cNvPicPr>
            <a:picLocks noChangeAspect="1" noChangeArrowheads="1"/>
          </p:cNvPicPr>
          <p:nvPr/>
        </p:nvPicPr>
        <p:blipFill>
          <a:blip r:embed="rId2"/>
          <a:srcRect/>
          <a:stretch>
            <a:fillRect/>
          </a:stretch>
        </p:blipFill>
        <p:spPr bwMode="auto">
          <a:xfrm>
            <a:off x="1966967" y="3404117"/>
            <a:ext cx="4680519" cy="2356510"/>
          </a:xfrm>
          <a:prstGeom prst="rect">
            <a:avLst/>
          </a:prstGeom>
          <a:noFill/>
        </p:spPr>
      </p:pic>
      <p:sp>
        <p:nvSpPr>
          <p:cNvPr id="54275" name="Rectangle 3"/>
          <p:cNvSpPr>
            <a:spLocks noChangeArrowheads="1"/>
          </p:cNvSpPr>
          <p:nvPr/>
        </p:nvSpPr>
        <p:spPr bwMode="auto">
          <a:xfrm>
            <a:off x="1115616" y="949369"/>
            <a:ext cx="684076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1" fontAlgn="base" latinLnBrk="0" hangingPunct="1">
              <a:lnSpc>
                <a:spcPct val="100000"/>
              </a:lnSpc>
              <a:spcBef>
                <a:spcPct val="0"/>
              </a:spcBef>
              <a:spcAft>
                <a:spcPct val="0"/>
              </a:spcAft>
              <a:buClrTx/>
              <a:buSzTx/>
              <a:buFontTx/>
              <a:buNone/>
              <a:tabLst/>
            </a:pPr>
            <a:endParaRPr kumimoji="0" lang="ru-RU" sz="1400" b="0" u="none" strike="noStrike" cap="none" normalizeH="0" baseline="0" dirty="0" smtClean="0">
              <a:ln>
                <a:noFill/>
              </a:ln>
              <a:effectLst/>
              <a:ea typeface="Calibri" pitchFamily="34" charset="0"/>
              <a:cs typeface="Times New Roman" pitchFamily="18" charset="0"/>
            </a:endParaRPr>
          </a:p>
          <a:p>
            <a:pPr marL="0" marR="0" lvl="0" indent="19050" algn="l" defTabSz="914400" rtl="0" eaLnBrk="1" fontAlgn="base" latinLnBrk="0" hangingPunct="1">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1.</a:t>
            </a:r>
            <a:r>
              <a:rPr kumimoji="0" lang="ru-RU" sz="1400" b="0" u="none" strike="noStrike" cap="none" normalizeH="0" dirty="0" smtClean="0">
                <a:ln>
                  <a:noFill/>
                </a:ln>
                <a:effectLst/>
                <a:ea typeface="Calibri" pitchFamily="34" charset="0"/>
                <a:cs typeface="Times New Roman" pitchFamily="18" charset="0"/>
              </a:rPr>
              <a:t>   </a:t>
            </a:r>
            <a:r>
              <a:rPr kumimoji="0" lang="ru-RU" sz="1400" b="0" u="none" strike="noStrike" cap="none" normalizeH="0" baseline="0" dirty="0" smtClean="0">
                <a:ln>
                  <a:noFill/>
                </a:ln>
                <a:effectLst/>
                <a:ea typeface="Calibri" pitchFamily="34" charset="0"/>
                <a:cs typeface="Times New Roman" pitchFamily="18" charset="0"/>
              </a:rPr>
              <a:t>Проверьте пульс</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2.    В случае отсутствия сердечных сокращений начните непрямой массаж сердца. </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3.    Если пульс есть, очистите рот от возможного содержимого. </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4.    Поднимите подбородок пострадавшего кверху одной рукой и запрокиньте назад его голову. </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5.    Зажмите нос пострадавшего (а)</a:t>
            </a:r>
          </a:p>
          <a:p>
            <a:pPr indent="19050" eaLnBrk="0" fontAlgn="base" hangingPunct="0">
              <a:spcBef>
                <a:spcPct val="0"/>
              </a:spcBef>
              <a:spcAft>
                <a:spcPct val="0"/>
              </a:spcAft>
            </a:pPr>
            <a:r>
              <a:rPr kumimoji="0" lang="ru-RU" sz="1400" b="0" u="none" strike="noStrike" cap="none" normalizeH="0" baseline="0" dirty="0" smtClean="0">
                <a:ln>
                  <a:noFill/>
                </a:ln>
                <a:effectLst/>
                <a:ea typeface="Calibri" pitchFamily="34" charset="0"/>
                <a:cs typeface="Times New Roman" pitchFamily="18" charset="0"/>
              </a:rPr>
              <a:t>6.    Сделайте глубокий вдох, широко откройте рот и обхватите им рот пострадавшего (b). </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endParaRPr kumimoji="0" lang="ru-RU" sz="14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277" name="Rectangle 5"/>
          <p:cNvSpPr>
            <a:spLocks noChangeArrowheads="1"/>
          </p:cNvSpPr>
          <p:nvPr/>
        </p:nvSpPr>
        <p:spPr bwMode="auto">
          <a:xfrm>
            <a:off x="1" y="30347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27460" y="361463"/>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Раны</a:t>
            </a:r>
            <a:r>
              <a:rPr kumimoji="0" lang="ru-RU" sz="3200" b="1" i="0" u="none" strike="noStrike" cap="none" normalizeH="0" baseline="0" dirty="0" smtClean="0" bmk="_Toc188077129">
                <a:ln>
                  <a:noFill/>
                </a:ln>
                <a:solidFill>
                  <a:srgbClr val="FFC000"/>
                </a:solidFill>
                <a:effectLst/>
                <a:latin typeface="Monotype Corsiva" panose="03010101010201010101" pitchFamily="66" charset="0"/>
                <a:ea typeface="Times New Roman" pitchFamily="18" charset="0"/>
                <a:cs typeface="Times New Roman" pitchFamily="18" charset="0"/>
              </a:rPr>
              <a:t> </a:t>
            </a:r>
            <a:endParaRPr kumimoji="0" lang="ru-RU" sz="3200" b="0" i="0" u="none" strike="noStrike" cap="none" normalizeH="0" baseline="0" dirty="0" smtClean="0">
              <a:ln>
                <a:noFill/>
              </a:ln>
              <a:solidFill>
                <a:srgbClr val="FFC000"/>
              </a:solidFill>
              <a:effectLst/>
              <a:latin typeface="Monotype Corsiva" panose="03010101010201010101" pitchFamily="66"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187625" y="467965"/>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5" y="1182387"/>
            <a:ext cx="6840759"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ctr"/>
            <a:r>
              <a:rPr lang="ru-RU" sz="1400" b="1" dirty="0" smtClean="0"/>
              <a:t>Помощь </a:t>
            </a:r>
            <a:r>
              <a:rPr lang="ru-RU" sz="1400" b="1" dirty="0"/>
              <a:t>при ране</a:t>
            </a:r>
            <a:endParaRPr lang="ru-RU" sz="1400" dirty="0"/>
          </a:p>
          <a:p>
            <a:pPr indent="360000" algn="just"/>
            <a:r>
              <a:rPr lang="ru-RU" sz="1400" b="1" dirty="0"/>
              <a:t> </a:t>
            </a:r>
            <a:r>
              <a:rPr lang="ru-RU" sz="1400" dirty="0"/>
              <a:t> </a:t>
            </a:r>
            <a:r>
              <a:rPr lang="ru-RU" sz="1400" dirty="0" smtClean="0"/>
              <a:t>Проверить </a:t>
            </a:r>
            <a:r>
              <a:rPr lang="ru-RU" sz="1400" dirty="0"/>
              <a:t>ABC (проходимость дыхательных путей, дыхание, кровообращение). </a:t>
            </a:r>
          </a:p>
          <a:p>
            <a:pPr indent="360000" algn="just"/>
            <a:r>
              <a:rPr lang="ru-RU" sz="1400" dirty="0"/>
              <a:t> </a:t>
            </a:r>
            <a:r>
              <a:rPr lang="ru-RU" sz="1400" dirty="0" smtClean="0"/>
              <a:t>При </a:t>
            </a:r>
            <a:r>
              <a:rPr lang="ru-RU" sz="1400" dirty="0"/>
              <a:t>тяжелых ранениях вызовите «скорую медицинскую помощь» (тел. 03). При мелких ранениях обратитесь в травматологический пункт или в поликлинику к хирургу. </a:t>
            </a:r>
          </a:p>
          <a:p>
            <a:pPr indent="360000" algn="just"/>
            <a:r>
              <a:rPr lang="ru-RU" sz="1400" dirty="0"/>
              <a:t> </a:t>
            </a:r>
            <a:r>
              <a:rPr lang="ru-RU" sz="1400" dirty="0" smtClean="0"/>
              <a:t>Осмотрите </a:t>
            </a:r>
            <a:r>
              <a:rPr lang="ru-RU" sz="1400" dirty="0"/>
              <a:t>на наличие инородных тел. </a:t>
            </a:r>
          </a:p>
          <a:p>
            <a:pPr indent="360000" algn="just"/>
            <a:r>
              <a:rPr lang="ru-RU" sz="1400" dirty="0"/>
              <a:t> </a:t>
            </a:r>
            <a:r>
              <a:rPr lang="ru-RU" sz="1400" b="1" dirty="0" smtClean="0"/>
              <a:t>Внимание</a:t>
            </a:r>
            <a:r>
              <a:rPr lang="ru-RU" sz="1400" b="1" dirty="0"/>
              <a:t>: </a:t>
            </a:r>
            <a:r>
              <a:rPr lang="ru-RU" sz="1400" dirty="0"/>
              <a:t>Не удаляйте глубоко погруженные инородные тела.</a:t>
            </a:r>
          </a:p>
          <a:p>
            <a:pPr indent="360000" algn="just"/>
            <a:r>
              <a:rPr lang="ru-RU" sz="1400" dirty="0"/>
              <a:t> </a:t>
            </a:r>
            <a:r>
              <a:rPr lang="ru-RU" sz="1400" dirty="0" smtClean="0"/>
              <a:t> </a:t>
            </a:r>
            <a:r>
              <a:rPr lang="ru-RU" sz="1400" dirty="0"/>
              <a:t>Стабилизируйте инородное тело с помощью объемной повязки и по мере необходимости иммобилизуйте шинами.</a:t>
            </a:r>
          </a:p>
          <a:p>
            <a:pPr indent="360000" algn="just"/>
            <a:r>
              <a:rPr lang="ru-RU" sz="1400" dirty="0"/>
              <a:t> </a:t>
            </a:r>
            <a:r>
              <a:rPr lang="ru-RU" sz="1400" dirty="0" smtClean="0"/>
              <a:t> </a:t>
            </a:r>
            <a:r>
              <a:rPr lang="ru-RU" sz="1400" dirty="0"/>
              <a:t>Остановите основное кровотечение. Колотые раны нанесенные острым предметом, пулей обычно не сопровождаются массивным наружным кровотечением, однако внимательно отнеситесь к возможности внутреннего кровотечения или повреждения тканей. </a:t>
            </a:r>
          </a:p>
          <a:p>
            <a:pPr indent="360000" algn="just"/>
            <a:r>
              <a:rPr lang="ru-RU" sz="1400" dirty="0"/>
              <a:t> </a:t>
            </a:r>
            <a:r>
              <a:rPr lang="ru-RU" sz="1400" dirty="0" smtClean="0"/>
              <a:t> </a:t>
            </a:r>
            <a:r>
              <a:rPr lang="ru-RU" sz="1400" dirty="0"/>
              <a:t>Промойте рану обычным физиологическим раствором или проточной водой (не мене 5 литров)</a:t>
            </a:r>
          </a:p>
          <a:p>
            <a:pPr indent="360000" algn="just"/>
            <a:r>
              <a:rPr lang="ru-RU" sz="1400" dirty="0"/>
              <a:t> </a:t>
            </a:r>
            <a:r>
              <a:rPr lang="ru-RU" sz="1400" dirty="0" smtClean="0"/>
              <a:t>Сохраняйте </a:t>
            </a:r>
            <a:r>
              <a:rPr lang="ru-RU" sz="1400" dirty="0"/>
              <a:t>рану максимально чистой. Обрежьте одежду, закрывающую место ранения. </a:t>
            </a:r>
          </a:p>
          <a:p>
            <a:pPr indent="360000" algn="just"/>
            <a:r>
              <a:rPr lang="ru-RU" sz="1400" dirty="0"/>
              <a:t> </a:t>
            </a:r>
            <a:r>
              <a:rPr lang="ru-RU" sz="1400" dirty="0" smtClean="0"/>
              <a:t>Наложите </a:t>
            </a:r>
            <a:r>
              <a:rPr lang="ru-RU" sz="1400" dirty="0"/>
              <a:t>сухую чистую повязку. Если рана не глубокая, то следует наложить повязку «бабочка». </a:t>
            </a:r>
          </a:p>
          <a:p>
            <a:pPr indent="360000" algn="just"/>
            <a:r>
              <a:rPr lang="ru-RU" sz="1400" dirty="0"/>
              <a:t> </a:t>
            </a:r>
            <a:r>
              <a:rPr lang="ru-RU" sz="1400" dirty="0" smtClean="0"/>
              <a:t>При </a:t>
            </a:r>
            <a:r>
              <a:rPr lang="ru-RU" sz="1400" dirty="0"/>
              <a:t>обширных ранах зафиксируйте конечность.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55452" y="305649"/>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Раны</a:t>
            </a:r>
            <a:r>
              <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257439" y="1340768"/>
            <a:ext cx="6698937" cy="3888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Обработка </a:t>
            </a:r>
            <a:r>
              <a:rPr lang="ru-RU" sz="1400" b="1" dirty="0"/>
              <a:t>ампутированной конечности</a:t>
            </a:r>
            <a:endParaRPr lang="ru-RU" sz="1400" dirty="0"/>
          </a:p>
          <a:p>
            <a:r>
              <a:rPr lang="ru-RU" sz="1400" b="1" dirty="0"/>
              <a:t> </a:t>
            </a:r>
            <a:endParaRPr lang="ru-RU" sz="1400" dirty="0"/>
          </a:p>
          <a:p>
            <a:r>
              <a:rPr lang="ru-RU" sz="1400" dirty="0"/>
              <a:t>Не отделяйте ампутированную конечность от тела, даже если она связана с культей только участком кожи.</a:t>
            </a:r>
          </a:p>
          <a:p>
            <a:r>
              <a:rPr lang="ru-RU" sz="1400" dirty="0"/>
              <a:t> </a:t>
            </a:r>
          </a:p>
          <a:p>
            <a:r>
              <a:rPr lang="ru-RU" sz="1400" dirty="0"/>
              <a:t>· Остановите кровотечение на культе - методом прямого </a:t>
            </a:r>
            <a:r>
              <a:rPr lang="ru-RU" sz="1400" dirty="0" err="1"/>
              <a:t>сдавления</a:t>
            </a:r>
            <a:r>
              <a:rPr lang="ru-RU" sz="1400" dirty="0"/>
              <a:t> повязками, применяя жгут лишь в крайнем случае. </a:t>
            </a:r>
          </a:p>
          <a:p>
            <a:r>
              <a:rPr lang="ru-RU" sz="1400" dirty="0"/>
              <a:t> </a:t>
            </a:r>
          </a:p>
          <a:p>
            <a:r>
              <a:rPr lang="ru-RU" sz="1400" dirty="0"/>
              <a:t>· Наложите надежную повязку на культю. </a:t>
            </a:r>
          </a:p>
          <a:p>
            <a:r>
              <a:rPr lang="ru-RU" sz="1400" dirty="0"/>
              <a:t> </a:t>
            </a:r>
          </a:p>
          <a:p>
            <a:r>
              <a:rPr lang="ru-RU" sz="1400" dirty="0"/>
              <a:t>· Обмойте ампутационную рану физиологическим раствором. </a:t>
            </a:r>
          </a:p>
          <a:p>
            <a:r>
              <a:rPr lang="ru-RU" sz="1400" dirty="0"/>
              <a:t> </a:t>
            </a:r>
          </a:p>
          <a:p>
            <a:r>
              <a:rPr lang="ru-RU" sz="1400" dirty="0"/>
              <a:t>·Оберните конечность марлей, смоченной физиологическим раствором. </a:t>
            </a:r>
          </a:p>
          <a:p>
            <a:r>
              <a:rPr lang="ru-RU" sz="1400" dirty="0"/>
              <a:t>· Поместите в контейнер, содержащий смесь льда и воды. </a:t>
            </a:r>
          </a:p>
          <a:p>
            <a:r>
              <a:rPr lang="ru-RU" sz="1400" dirty="0"/>
              <a:t> </a:t>
            </a:r>
          </a:p>
          <a:p>
            <a:r>
              <a:rPr lang="ru-RU" sz="1400" dirty="0"/>
              <a:t>· Транспортируйте ампутированную (оторванную) конечность вместе с пострадавшим.</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3608" y="295986"/>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Ушибы</a:t>
            </a:r>
            <a:r>
              <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3" y="1268760"/>
            <a:ext cx="6840761"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smtClean="0"/>
              <a:t> 	</a:t>
            </a:r>
            <a:r>
              <a:rPr lang="ru-RU" sz="1400" dirty="0"/>
              <a:t>Ушибы возникают в результате воздействия тупых предметов на мягкие ткани, при падении или ударе о твердые предметы.</a:t>
            </a:r>
          </a:p>
          <a:p>
            <a:pPr indent="360000" algn="just"/>
            <a:r>
              <a:rPr lang="ru-RU" sz="1400" dirty="0"/>
              <a:t> </a:t>
            </a:r>
            <a:r>
              <a:rPr lang="ru-RU" sz="1400" b="1" dirty="0" smtClean="0"/>
              <a:t>Признаки </a:t>
            </a:r>
            <a:r>
              <a:rPr lang="ru-RU" sz="1400" b="1" dirty="0"/>
              <a:t>ушиба</a:t>
            </a:r>
            <a:endParaRPr lang="ru-RU" sz="1400" dirty="0"/>
          </a:p>
          <a:p>
            <a:pPr indent="360000" algn="just"/>
            <a:r>
              <a:rPr lang="ru-RU" sz="1400" b="1" dirty="0"/>
              <a:t> </a:t>
            </a:r>
            <a:r>
              <a:rPr lang="ru-RU" sz="1400" dirty="0" smtClean="0"/>
              <a:t>· </a:t>
            </a:r>
            <a:r>
              <a:rPr lang="ru-RU" sz="1400" dirty="0"/>
              <a:t>Повреждения подкожной клетчатки, мышц, мелких кровеносных сосудов. </a:t>
            </a:r>
          </a:p>
          <a:p>
            <a:pPr indent="360000" algn="just"/>
            <a:r>
              <a:rPr lang="ru-RU" sz="1400" dirty="0"/>
              <a:t> </a:t>
            </a:r>
            <a:r>
              <a:rPr lang="ru-RU" sz="1400" dirty="0" smtClean="0"/>
              <a:t>· </a:t>
            </a:r>
            <a:r>
              <a:rPr lang="ru-RU" sz="1400" dirty="0"/>
              <a:t>На месте ушиба появляется отек, кровоизлияние в поврежденные ткани. </a:t>
            </a:r>
          </a:p>
          <a:p>
            <a:pPr indent="360000" algn="just"/>
            <a:r>
              <a:rPr lang="ru-RU" sz="1400" dirty="0"/>
              <a:t> </a:t>
            </a:r>
            <a:r>
              <a:rPr lang="ru-RU" sz="1400" dirty="0" smtClean="0"/>
              <a:t>· </a:t>
            </a:r>
            <a:r>
              <a:rPr lang="ru-RU" sz="1400" dirty="0"/>
              <a:t>Место ушиба болит, или боль возникает при ощупывании. </a:t>
            </a:r>
          </a:p>
          <a:p>
            <a:pPr indent="360000" algn="just"/>
            <a:r>
              <a:rPr lang="ru-RU" sz="1400" dirty="0"/>
              <a:t> </a:t>
            </a:r>
            <a:r>
              <a:rPr lang="ru-RU" sz="1400" dirty="0" smtClean="0"/>
              <a:t>· </a:t>
            </a:r>
            <a:r>
              <a:rPr lang="ru-RU" sz="1400" dirty="0"/>
              <a:t>При обширных ушибах возможно нарушение работы поврежденного органа. </a:t>
            </a:r>
          </a:p>
          <a:p>
            <a:pPr indent="360000" algn="just"/>
            <a:r>
              <a:rPr lang="ru-RU" sz="1400" b="1" dirty="0"/>
              <a:t> </a:t>
            </a:r>
            <a:r>
              <a:rPr lang="ru-RU" sz="1400" b="1" dirty="0" smtClean="0"/>
              <a:t>Помощь </a:t>
            </a:r>
            <a:r>
              <a:rPr lang="ru-RU" sz="1400" b="1" dirty="0"/>
              <a:t>при ушибе</a:t>
            </a:r>
            <a:endParaRPr lang="ru-RU" sz="1400" dirty="0"/>
          </a:p>
          <a:p>
            <a:pPr indent="360000" algn="just"/>
            <a:r>
              <a:rPr lang="ru-RU" sz="1400" dirty="0"/>
              <a:t> </a:t>
            </a:r>
            <a:r>
              <a:rPr lang="ru-RU" sz="1400" dirty="0" smtClean="0"/>
              <a:t>· </a:t>
            </a:r>
            <a:r>
              <a:rPr lang="ru-RU" sz="1400" dirty="0"/>
              <a:t>Проверить ABC (проходимость дыхательных путей, дыхание, кровообращение). </a:t>
            </a:r>
          </a:p>
          <a:p>
            <a:pPr indent="360000" algn="just"/>
            <a:r>
              <a:rPr lang="ru-RU" sz="1400" dirty="0"/>
              <a:t> </a:t>
            </a:r>
            <a:r>
              <a:rPr lang="ru-RU" sz="1400" dirty="0" smtClean="0"/>
              <a:t>· </a:t>
            </a:r>
            <a:r>
              <a:rPr lang="ru-RU" sz="1400" dirty="0"/>
              <a:t>При обширных ушибах вызовите «скорую медицинскую помощь» (тел. 03). С мелкими ушибами обратитесь в травматологический пункт или в поликлинику к хирургу. </a:t>
            </a:r>
          </a:p>
          <a:p>
            <a:pPr indent="360000" algn="just"/>
            <a:r>
              <a:rPr lang="ru-RU" sz="1400" dirty="0"/>
              <a:t> </a:t>
            </a:r>
            <a:r>
              <a:rPr lang="ru-RU" sz="1400" dirty="0" smtClean="0"/>
              <a:t>· </a:t>
            </a:r>
            <a:r>
              <a:rPr lang="ru-RU" sz="1400" dirty="0"/>
              <a:t>Положите холодный компресс на место ушиба. </a:t>
            </a:r>
          </a:p>
          <a:p>
            <a:pPr indent="360000" algn="just"/>
            <a:r>
              <a:rPr lang="ru-RU" sz="1400" dirty="0"/>
              <a:t> </a:t>
            </a:r>
            <a:r>
              <a:rPr lang="ru-RU" sz="1400" dirty="0" smtClean="0"/>
              <a:t>· </a:t>
            </a:r>
            <a:r>
              <a:rPr lang="ru-RU" sz="1400" dirty="0"/>
              <a:t>Создайте покой организму. </a:t>
            </a:r>
          </a:p>
          <a:p>
            <a:pPr indent="360000" algn="just"/>
            <a:r>
              <a:rPr lang="ru-RU" sz="1400" dirty="0"/>
              <a:t> </a:t>
            </a:r>
            <a:r>
              <a:rPr lang="ru-RU" sz="1400" dirty="0" smtClean="0"/>
              <a:t>· </a:t>
            </a:r>
            <a:r>
              <a:rPr lang="ru-RU" sz="1400" dirty="0"/>
              <a:t>Наложите повязку, фиксирующую конечность шиной.</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5" y="1299533"/>
            <a:ext cx="676875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Классификация </a:t>
            </a:r>
            <a:r>
              <a:rPr lang="ru-RU" sz="1400" b="1" dirty="0"/>
              <a:t>кровотечений</a:t>
            </a:r>
            <a:endParaRPr lang="ru-RU" sz="1400" dirty="0"/>
          </a:p>
          <a:p>
            <a:r>
              <a:rPr lang="ru-RU" sz="1400" b="1" dirty="0"/>
              <a:t> </a:t>
            </a:r>
            <a:endParaRPr lang="ru-RU" sz="1400" dirty="0"/>
          </a:p>
          <a:p>
            <a:r>
              <a:rPr lang="ru-RU" sz="1400" dirty="0"/>
              <a:t>· Наружное </a:t>
            </a:r>
          </a:p>
          <a:p>
            <a:r>
              <a:rPr lang="ru-RU" sz="1400" dirty="0"/>
              <a:t>· Внутреннее </a:t>
            </a:r>
          </a:p>
          <a:p>
            <a:r>
              <a:rPr lang="ru-RU" sz="1400" dirty="0"/>
              <a:t> </a:t>
            </a:r>
            <a:endParaRPr lang="ru-RU" sz="1400" dirty="0" smtClean="0"/>
          </a:p>
          <a:p>
            <a:pPr algn="ctr"/>
            <a:r>
              <a:rPr lang="ru-RU" sz="1400" b="1" dirty="0" smtClean="0"/>
              <a:t>Признаки </a:t>
            </a:r>
            <a:r>
              <a:rPr lang="ru-RU" sz="1400" b="1" dirty="0"/>
              <a:t>внутреннего кровотечения</a:t>
            </a:r>
            <a:endParaRPr lang="ru-RU" sz="1400" dirty="0"/>
          </a:p>
          <a:p>
            <a:r>
              <a:rPr lang="ru-RU" sz="1400" b="1" dirty="0"/>
              <a:t> </a:t>
            </a:r>
            <a:endParaRPr lang="ru-RU" sz="1400" dirty="0"/>
          </a:p>
          <a:p>
            <a:r>
              <a:rPr lang="ru-RU" sz="1400" dirty="0"/>
              <a:t>Признаки внутреннего кровотечения проверяются на:</a:t>
            </a:r>
          </a:p>
          <a:p>
            <a:r>
              <a:rPr lang="ru-RU" sz="1400" dirty="0"/>
              <a:t> </a:t>
            </a:r>
          </a:p>
          <a:p>
            <a:r>
              <a:rPr lang="ru-RU" sz="1400" dirty="0"/>
              <a:t>· Лучезапястном суставе </a:t>
            </a:r>
          </a:p>
          <a:p>
            <a:r>
              <a:rPr lang="ru-RU" sz="1400" dirty="0"/>
              <a:t>· Паховой области </a:t>
            </a:r>
          </a:p>
          <a:p>
            <a:r>
              <a:rPr lang="ru-RU" sz="1400" dirty="0"/>
              <a:t>· Височной области </a:t>
            </a:r>
          </a:p>
          <a:p>
            <a:r>
              <a:rPr lang="ru-RU" sz="1400" dirty="0"/>
              <a:t>· Подмышечной впадине </a:t>
            </a:r>
          </a:p>
          <a:p>
            <a:r>
              <a:rPr lang="ru-RU" sz="1400" dirty="0"/>
              <a:t> </a:t>
            </a:r>
          </a:p>
          <a:p>
            <a:r>
              <a:rPr lang="ru-RU" sz="1400" dirty="0"/>
              <a:t>Признаки расположены в порядке ухудшения состояния.</a:t>
            </a:r>
          </a:p>
          <a:p>
            <a:pPr indent="360000" algn="just"/>
            <a:endParaRPr lang="ru-RU" sz="1400" dirty="0"/>
          </a:p>
        </p:txBody>
      </p:sp>
      <p:sp>
        <p:nvSpPr>
          <p:cNvPr id="8" name="Rectangle 1"/>
          <p:cNvSpPr>
            <a:spLocks noChangeArrowheads="1"/>
          </p:cNvSpPr>
          <p:nvPr/>
        </p:nvSpPr>
        <p:spPr bwMode="auto">
          <a:xfrm>
            <a:off x="1071538" y="-134544"/>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cs typeface="Times New Roman" pitchFamily="18" charset="0"/>
              </a:rPr>
              <a:t>Классификация кровотечений</a:t>
            </a: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355883"/>
            <a:ext cx="68569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Типы </a:t>
            </a:r>
            <a:r>
              <a:rPr lang="ru-RU" sz="1400" b="1" dirty="0"/>
              <a:t>кровотечений</a:t>
            </a:r>
            <a:endParaRPr lang="ru-RU" sz="1400" dirty="0"/>
          </a:p>
          <a:p>
            <a:r>
              <a:rPr lang="ru-RU" sz="1400" b="1" dirty="0"/>
              <a:t> </a:t>
            </a:r>
            <a:endParaRPr lang="ru-RU" sz="1400" dirty="0"/>
          </a:p>
          <a:p>
            <a:r>
              <a:rPr lang="ru-RU" sz="1400" dirty="0"/>
              <a:t>· Артериальное. </a:t>
            </a:r>
          </a:p>
          <a:p>
            <a:r>
              <a:rPr lang="ru-RU" sz="1400" dirty="0"/>
              <a:t>· Венозное. </a:t>
            </a:r>
          </a:p>
          <a:p>
            <a:r>
              <a:rPr lang="ru-RU" sz="1400" dirty="0"/>
              <a:t> </a:t>
            </a:r>
          </a:p>
          <a:p>
            <a:pPr indent="360000" algn="just"/>
            <a:endParaRPr lang="ru-RU" sz="1400" dirty="0"/>
          </a:p>
        </p:txBody>
      </p:sp>
      <p:sp>
        <p:nvSpPr>
          <p:cNvPr id="8" name="Rectangle 1"/>
          <p:cNvSpPr>
            <a:spLocks noChangeArrowheads="1"/>
          </p:cNvSpPr>
          <p:nvPr/>
        </p:nvSpPr>
        <p:spPr bwMode="auto">
          <a:xfrm>
            <a:off x="1043608" y="280817"/>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p:txBody>
      </p:sp>
      <p:pic>
        <p:nvPicPr>
          <p:cNvPr id="7" name="Рисунок 6"/>
          <p:cNvPicPr/>
          <p:nvPr/>
        </p:nvPicPr>
        <p:blipFill>
          <a:blip r:embed="rId2"/>
          <a:srcRect/>
          <a:stretch>
            <a:fillRect/>
          </a:stretch>
        </p:blipFill>
        <p:spPr bwMode="auto">
          <a:xfrm>
            <a:off x="2843808" y="2492896"/>
            <a:ext cx="3589492" cy="29203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7" y="1071630"/>
            <a:ext cx="691276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В зависимости от того, какой сосуд кровоточит, кровотечение может быть капиллярным, венозным, смешанным и артериальным При наружном капиллярном кровотечении кровь выделяется равномерно из всей раны (как из губки); при венозном она вытекает равномерной струей, имеет темно-вишневую окраску (в случае повреждения крупной вены может отмечаться пульсирование струи крови в ритме дыхания). При артериальном кровотечении изливающаяся кровь имеет ярко-красный цвет, она бьет сильной прерывистой струей (фонтаном), выбросы крови соответствуют ритму сердечных сокращений. Смешанное кровотечение имеет признаки как артериального, так и венозного.</a:t>
            </a:r>
          </a:p>
          <a:p>
            <a:pPr indent="360000" algn="just"/>
            <a:r>
              <a:rPr lang="ru-RU" sz="1400" dirty="0"/>
              <a:t> </a:t>
            </a:r>
            <a:r>
              <a:rPr lang="ru-RU" sz="1400" dirty="0" smtClean="0"/>
              <a:t>Для </a:t>
            </a:r>
            <a:r>
              <a:rPr lang="ru-RU" sz="1400" dirty="0"/>
              <a:t>большинства ран характерно кровотечение обоих типов.</a:t>
            </a:r>
          </a:p>
          <a:p>
            <a:pPr indent="360000" algn="just"/>
            <a:r>
              <a:rPr lang="ru-RU" sz="1400" dirty="0"/>
              <a:t> </a:t>
            </a:r>
            <a:r>
              <a:rPr lang="ru-RU" sz="1400" b="1" dirty="0" smtClean="0"/>
              <a:t>Артериальное </a:t>
            </a:r>
            <a:r>
              <a:rPr lang="ru-RU" sz="1400" b="1" dirty="0"/>
              <a:t>кровотечение</a:t>
            </a:r>
            <a:endParaRPr lang="ru-RU" sz="1400" dirty="0"/>
          </a:p>
          <a:p>
            <a:pPr indent="360000" algn="just"/>
            <a:r>
              <a:rPr lang="ru-RU" sz="1400" b="1" dirty="0"/>
              <a:t> </a:t>
            </a:r>
            <a:r>
              <a:rPr lang="ru-RU" sz="1400" i="1" dirty="0" smtClean="0"/>
              <a:t>Артерии</a:t>
            </a:r>
            <a:r>
              <a:rPr lang="ru-RU" sz="1400" dirty="0" smtClean="0"/>
              <a:t> </a:t>
            </a:r>
            <a:r>
              <a:rPr lang="ru-RU" sz="1400" dirty="0"/>
              <a:t>- кровеносные сосуды, несущие кровь от сердца к органам. Наиболее опасны ранения крупных артерий - бедренной, плечевой, сонной; в этих случаях смерть может наступить в считанные минуты.</a:t>
            </a:r>
          </a:p>
          <a:p>
            <a:pPr indent="360000" algn="just"/>
            <a:r>
              <a:rPr lang="ru-RU" sz="1400" dirty="0"/>
              <a:t> </a:t>
            </a:r>
            <a:r>
              <a:rPr lang="ru-RU" sz="1400" b="1" dirty="0" smtClean="0"/>
              <a:t>Признаки </a:t>
            </a:r>
            <a:r>
              <a:rPr lang="ru-RU" sz="1400" b="1" dirty="0"/>
              <a:t>артериального кровотечения</a:t>
            </a:r>
            <a:endParaRPr lang="ru-RU" sz="1400" dirty="0"/>
          </a:p>
          <a:p>
            <a:pPr indent="360000" algn="just"/>
            <a:r>
              <a:rPr lang="ru-RU" sz="1400" b="1" dirty="0"/>
              <a:t> </a:t>
            </a:r>
            <a:r>
              <a:rPr lang="ru-RU" sz="1400" dirty="0" smtClean="0"/>
              <a:t>· </a:t>
            </a:r>
            <a:r>
              <a:rPr lang="ru-RU" sz="1400" dirty="0"/>
              <a:t>Артериальная кровь ярко-красного цвета «фонтанирует». </a:t>
            </a:r>
          </a:p>
          <a:p>
            <a:pPr indent="360000" algn="just"/>
            <a:r>
              <a:rPr lang="ru-RU" sz="1400" dirty="0"/>
              <a:t>· Пульсация крови совпадает с частотой пульса. </a:t>
            </a:r>
          </a:p>
          <a:p>
            <a:pPr indent="360000" algn="just"/>
            <a:r>
              <a:rPr lang="ru-RU" sz="1400" dirty="0"/>
              <a:t> </a:t>
            </a:r>
            <a:r>
              <a:rPr lang="ru-RU" sz="1400" b="1" dirty="0" smtClean="0"/>
              <a:t>Венозное </a:t>
            </a:r>
            <a:r>
              <a:rPr lang="ru-RU" sz="1400" b="1" dirty="0"/>
              <a:t>кровотечение</a:t>
            </a:r>
            <a:endParaRPr lang="ru-RU" sz="1400" dirty="0"/>
          </a:p>
          <a:p>
            <a:pPr indent="360000" algn="just"/>
            <a:r>
              <a:rPr lang="ru-RU" sz="1400" b="1" dirty="0"/>
              <a:t> </a:t>
            </a:r>
            <a:r>
              <a:rPr lang="ru-RU" sz="1400" i="1" dirty="0" smtClean="0"/>
              <a:t>Вены</a:t>
            </a:r>
            <a:r>
              <a:rPr lang="ru-RU" sz="1400" dirty="0" smtClean="0"/>
              <a:t> </a:t>
            </a:r>
            <a:r>
              <a:rPr lang="ru-RU" sz="1400" dirty="0"/>
              <a:t>- сосуды, несущие кровь к сердцу.</a:t>
            </a:r>
          </a:p>
          <a:p>
            <a:pPr indent="360000" algn="just"/>
            <a:r>
              <a:rPr lang="ru-RU" sz="1400" dirty="0"/>
              <a:t> </a:t>
            </a:r>
            <a:r>
              <a:rPr lang="ru-RU" sz="1400" b="1" dirty="0" smtClean="0"/>
              <a:t>Признаки </a:t>
            </a:r>
            <a:r>
              <a:rPr lang="ru-RU" sz="1400" b="1" dirty="0"/>
              <a:t>венозного кровотечения</a:t>
            </a:r>
            <a:endParaRPr lang="ru-RU" sz="1400" dirty="0"/>
          </a:p>
          <a:p>
            <a:pPr indent="360000" algn="just"/>
            <a:r>
              <a:rPr lang="ru-RU" sz="1400" b="1" dirty="0"/>
              <a:t> </a:t>
            </a:r>
            <a:r>
              <a:rPr lang="ru-RU" sz="1400" dirty="0" smtClean="0"/>
              <a:t>· </a:t>
            </a:r>
            <a:r>
              <a:rPr lang="ru-RU" sz="1400" dirty="0"/>
              <a:t>Венозная кровь вытекает медленно, равномерно. </a:t>
            </a:r>
          </a:p>
          <a:p>
            <a:pPr indent="360000" algn="just"/>
            <a:r>
              <a:rPr lang="ru-RU" sz="1400" dirty="0"/>
              <a:t>· Кровь более темного оттенка.</a:t>
            </a:r>
          </a:p>
        </p:txBody>
      </p:sp>
      <p:sp>
        <p:nvSpPr>
          <p:cNvPr id="8" name="Rectangle 1"/>
          <p:cNvSpPr>
            <a:spLocks noChangeArrowheads="1"/>
          </p:cNvSpPr>
          <p:nvPr/>
        </p:nvSpPr>
        <p:spPr bwMode="auto">
          <a:xfrm>
            <a:off x="1115616" y="295986"/>
            <a:ext cx="6912768"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103425" name="Rectangle 1"/>
          <p:cNvSpPr>
            <a:spLocks noChangeArrowheads="1"/>
          </p:cNvSpPr>
          <p:nvPr/>
        </p:nvSpPr>
        <p:spPr bwMode="auto">
          <a:xfrm>
            <a:off x="1187623" y="1196752"/>
            <a:ext cx="676875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a:t>1. </a:t>
            </a:r>
            <a:r>
              <a:rPr lang="ru-RU" sz="1400" i="1" dirty="0" err="1"/>
              <a:t>Сдавление</a:t>
            </a:r>
            <a:r>
              <a:rPr lang="ru-RU" sz="1400" i="1" dirty="0"/>
              <a:t> в ране.</a:t>
            </a:r>
            <a:endParaRPr lang="ru-RU" sz="1400" dirty="0"/>
          </a:p>
          <a:p>
            <a:r>
              <a:rPr lang="ru-RU" sz="1400" i="1" dirty="0"/>
              <a:t> </a:t>
            </a:r>
            <a:endParaRPr lang="ru-RU" sz="1400" dirty="0"/>
          </a:p>
          <a:p>
            <a:r>
              <a:rPr lang="ru-RU" sz="1400" dirty="0"/>
              <a:t>       1.1. Тугая повязка.</a:t>
            </a:r>
          </a:p>
          <a:p>
            <a:r>
              <a:rPr lang="ru-RU" sz="1400" dirty="0"/>
              <a:t>       1.2. Тугое тампонирование.</a:t>
            </a:r>
          </a:p>
          <a:p>
            <a:r>
              <a:rPr lang="ru-RU" sz="1400" dirty="0"/>
              <a:t> </a:t>
            </a:r>
          </a:p>
          <a:p>
            <a:r>
              <a:rPr lang="ru-RU" sz="1400" dirty="0"/>
              <a:t>· Прекращает приток крови в поврежденные сосуды, позволяя тромбоцитам закрыть отверстия в стенках сосудов. При возможности, для наложения давящей повязки используйте стерильный перевязочный материал (или чистую ткань и т.п.), накладывайте его непосредственно на рану (за исключением травм глаз и вдавлений свода черепа). </a:t>
            </a:r>
          </a:p>
          <a:p>
            <a:r>
              <a:rPr lang="ru-RU" sz="1400" dirty="0"/>
              <a:t> </a:t>
            </a:r>
          </a:p>
          <a:p>
            <a:r>
              <a:rPr lang="ru-RU" sz="1400" dirty="0"/>
              <a:t>· Для обеспечения равномерного давления на конечностях используйте шины и/или надувные брюки (для нижних конечностей). Сохраняйте давление до тех пор, пока не будет остановлено кровотечение или вплоть до прибытия в больницу. Метод очень эффективен! </a:t>
            </a:r>
          </a:p>
          <a:p>
            <a:pPr indent="360000" algn="just"/>
            <a:endParaRPr lang="ru-RU" sz="1400" dirty="0"/>
          </a:p>
        </p:txBody>
      </p:sp>
      <p:sp>
        <p:nvSpPr>
          <p:cNvPr id="8" name="Rectangle 1"/>
          <p:cNvSpPr>
            <a:spLocks noChangeArrowheads="1"/>
          </p:cNvSpPr>
          <p:nvPr/>
        </p:nvSpPr>
        <p:spPr bwMode="auto">
          <a:xfrm>
            <a:off x="1043608" y="-88550"/>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Методы остановки кровотечения</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268760"/>
            <a:ext cx="6840760" cy="3540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a:t>2. Остановка положением.</a:t>
            </a:r>
            <a:endParaRPr lang="ru-RU" sz="1400" dirty="0"/>
          </a:p>
          <a:p>
            <a:r>
              <a:rPr lang="ru-RU" sz="1400" i="1" dirty="0"/>
              <a:t> </a:t>
            </a:r>
            <a:endParaRPr lang="ru-RU" sz="1400" dirty="0"/>
          </a:p>
          <a:p>
            <a:r>
              <a:rPr lang="ru-RU" sz="1400" dirty="0"/>
              <a:t>       2.1. Иммобилизация (</a:t>
            </a:r>
            <a:r>
              <a:rPr lang="ru-RU" sz="1400" dirty="0" err="1"/>
              <a:t>Шинирование</a:t>
            </a:r>
            <a:r>
              <a:rPr lang="ru-RU" sz="1400" dirty="0"/>
              <a:t>).</a:t>
            </a:r>
          </a:p>
          <a:p>
            <a:r>
              <a:rPr lang="ru-RU" sz="1400" dirty="0"/>
              <a:t> </a:t>
            </a:r>
          </a:p>
          <a:p>
            <a:r>
              <a:rPr lang="ru-RU" sz="1400" dirty="0"/>
              <a:t>· Любое движение конечности стимулирует в ней кровоток. Кроме того, при повреждении сосудов нарушаются процессы свертывания крови. Движения могут вызвать дополнительные повреждения сосудов.</a:t>
            </a:r>
          </a:p>
          <a:p>
            <a:r>
              <a:rPr lang="ru-RU" sz="1400" dirty="0"/>
              <a:t> </a:t>
            </a:r>
          </a:p>
          <a:p>
            <a:r>
              <a:rPr lang="ru-RU" sz="1400" dirty="0" err="1"/>
              <a:t>Шинирование</a:t>
            </a:r>
            <a:r>
              <a:rPr lang="ru-RU" sz="1400" dirty="0"/>
              <a:t> конечностей позволяет уменьшить кровотечение. В этом случае идеальны воздушные шины, однако шины любого типа будут также полезны.</a:t>
            </a:r>
          </a:p>
          <a:p>
            <a:r>
              <a:rPr lang="ru-RU" sz="1400" dirty="0"/>
              <a:t> </a:t>
            </a:r>
          </a:p>
          <a:p>
            <a:r>
              <a:rPr lang="ru-RU" sz="1400" dirty="0"/>
              <a:t>       2.2. Возвышенное положение конечности.</a:t>
            </a:r>
          </a:p>
          <a:p>
            <a:r>
              <a:rPr lang="ru-RU" sz="1400" dirty="0"/>
              <a:t> </a:t>
            </a:r>
          </a:p>
          <a:p>
            <a:r>
              <a:rPr lang="ru-RU" sz="1400" dirty="0"/>
              <a:t>· Интенсивность венозного кровотечения можно значительно снизить путем поднятия конечности выше уровня сердца. Эффективно в сочетании с прямым надавливанием. </a:t>
            </a:r>
          </a:p>
        </p:txBody>
      </p:sp>
      <p:sp>
        <p:nvSpPr>
          <p:cNvPr id="8" name="Rectangle 1"/>
          <p:cNvSpPr>
            <a:spLocks noChangeArrowheads="1"/>
          </p:cNvSpPr>
          <p:nvPr/>
        </p:nvSpPr>
        <p:spPr bwMode="auto">
          <a:xfrm>
            <a:off x="1115616" y="-52441"/>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Методы остановки кровотечения</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340768"/>
            <a:ext cx="691276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a:t>3. Прижатие на протяжении</a:t>
            </a:r>
            <a:endParaRPr lang="ru-RU" sz="1400" dirty="0"/>
          </a:p>
          <a:p>
            <a:r>
              <a:rPr lang="ru-RU" sz="1400" b="1" dirty="0"/>
              <a:t> </a:t>
            </a:r>
            <a:endParaRPr lang="ru-RU" sz="1400" dirty="0"/>
          </a:p>
          <a:p>
            <a:r>
              <a:rPr lang="ru-RU" sz="1400" dirty="0"/>
              <a:t>     3.1. Пальцевое.</a:t>
            </a:r>
          </a:p>
          <a:p>
            <a:r>
              <a:rPr lang="ru-RU" sz="1400" dirty="0"/>
              <a:t>     3.2. Валиками с максимальным сгибанием конечности.</a:t>
            </a:r>
          </a:p>
          <a:p>
            <a:r>
              <a:rPr lang="ru-RU" sz="1400" dirty="0"/>
              <a:t>     3.3. Прижатие в местах сгиба, где артерия на поверхности.</a:t>
            </a:r>
          </a:p>
          <a:p>
            <a:r>
              <a:rPr lang="ru-RU" sz="1400" b="1" dirty="0" smtClean="0"/>
              <a:t>Внимание</a:t>
            </a:r>
            <a:r>
              <a:rPr lang="ru-RU" sz="1400" b="1" dirty="0"/>
              <a:t>: </a:t>
            </a:r>
            <a:r>
              <a:rPr lang="ru-RU" sz="1400" dirty="0"/>
              <a:t>В тех случаях, когда наложение давящей повязки на место раны не обеспечивает надежного прекращения кровотечения, или имеется несколько источников кровотечения, снабжаемых одной артерией, локальное прижатие может быть эффективным средством. Артерия должна быть расположена достаточно поверхностно, над твердой структурой, к которой ее можно прижать (т.е. кости). </a:t>
            </a:r>
          </a:p>
          <a:p>
            <a:r>
              <a:rPr lang="ru-RU" sz="1400" dirty="0"/>
              <a:t> </a:t>
            </a:r>
          </a:p>
          <a:p>
            <a:r>
              <a:rPr lang="ru-RU" sz="1400" i="1" dirty="0"/>
              <a:t>Примеры:</a:t>
            </a:r>
            <a:endParaRPr lang="ru-RU" sz="1400" dirty="0"/>
          </a:p>
          <a:p>
            <a:r>
              <a:rPr lang="ru-RU" sz="1400" dirty="0" smtClean="0"/>
              <a:t>· </a:t>
            </a:r>
            <a:r>
              <a:rPr lang="ru-RU" sz="1400" dirty="0"/>
              <a:t>При кровотечении в области кожного покрова головы прижать височную артерию к поверхности височной кости. </a:t>
            </a:r>
          </a:p>
          <a:p>
            <a:r>
              <a:rPr lang="ru-RU" sz="1400" dirty="0"/>
              <a:t> </a:t>
            </a:r>
          </a:p>
          <a:p>
            <a:r>
              <a:rPr lang="ru-RU" sz="1400" dirty="0"/>
              <a:t>· Плечевую артерию - к поверхности плечевой кости при травме предплечья. </a:t>
            </a:r>
          </a:p>
          <a:p>
            <a:r>
              <a:rPr lang="ru-RU" sz="1400" dirty="0"/>
              <a:t> </a:t>
            </a:r>
          </a:p>
          <a:p>
            <a:r>
              <a:rPr lang="ru-RU" sz="1400" dirty="0"/>
              <a:t>· Бедренную артерию - к тазовой или бедренной кости при травме нижней конечности. </a:t>
            </a:r>
          </a:p>
        </p:txBody>
      </p:sp>
      <p:sp>
        <p:nvSpPr>
          <p:cNvPr id="8" name="Rectangle 1"/>
          <p:cNvSpPr>
            <a:spLocks noChangeArrowheads="1"/>
          </p:cNvSpPr>
          <p:nvPr/>
        </p:nvSpPr>
        <p:spPr bwMode="auto">
          <a:xfrm>
            <a:off x="1278213" y="-139538"/>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Методы остановки кровотечения</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5" y="1556212"/>
            <a:ext cx="6768752" cy="16567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a:t>4. Термическая остановка.</a:t>
            </a:r>
            <a:r>
              <a:rPr lang="ru-RU" sz="1400" dirty="0"/>
              <a:t> </a:t>
            </a:r>
          </a:p>
          <a:p>
            <a:r>
              <a:rPr lang="ru-RU" sz="1400" dirty="0"/>
              <a:t> </a:t>
            </a:r>
          </a:p>
          <a:p>
            <a:r>
              <a:rPr lang="ru-RU" sz="1400" dirty="0"/>
              <a:t>      4.1. Холод (см. Пузырь со льдом).</a:t>
            </a:r>
          </a:p>
          <a:p>
            <a:r>
              <a:rPr lang="ru-RU" sz="1400" dirty="0"/>
              <a:t> </a:t>
            </a:r>
          </a:p>
          <a:p>
            <a:r>
              <a:rPr lang="ru-RU" sz="1400" b="1" dirty="0"/>
              <a:t>Внимание: </a:t>
            </a:r>
            <a:r>
              <a:rPr lang="ru-RU" sz="1400" dirty="0"/>
              <a:t>Применяя метод остановки холодом, следует помнить, что, через 40-45 минут воздействия холода наступает дилатация (расширение) сосудов. Не применяйте остановку холодом более 30 минут.</a:t>
            </a:r>
          </a:p>
        </p:txBody>
      </p:sp>
      <p:sp>
        <p:nvSpPr>
          <p:cNvPr id="8" name="Rectangle 1"/>
          <p:cNvSpPr>
            <a:spLocks noChangeArrowheads="1"/>
          </p:cNvSpPr>
          <p:nvPr/>
        </p:nvSpPr>
        <p:spPr bwMode="auto">
          <a:xfrm>
            <a:off x="955453" y="-88550"/>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Методы остановки кровотечения</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899591" y="-125233"/>
            <a:ext cx="7272807" cy="1484961"/>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4273" name="Рисунок 59"/>
          <p:cNvPicPr>
            <a:picLocks noChangeAspect="1" noChangeArrowheads="1"/>
          </p:cNvPicPr>
          <p:nvPr/>
        </p:nvPicPr>
        <p:blipFill>
          <a:blip r:embed="rId2"/>
          <a:srcRect/>
          <a:stretch>
            <a:fillRect/>
          </a:stretch>
        </p:blipFill>
        <p:spPr bwMode="auto">
          <a:xfrm>
            <a:off x="2504077" y="3005141"/>
            <a:ext cx="4256719" cy="2143140"/>
          </a:xfrm>
          <a:prstGeom prst="rect">
            <a:avLst/>
          </a:prstGeom>
          <a:noFill/>
        </p:spPr>
      </p:pic>
      <p:sp>
        <p:nvSpPr>
          <p:cNvPr id="54276" name="Rectangle 4"/>
          <p:cNvSpPr>
            <a:spLocks noChangeArrowheads="1"/>
          </p:cNvSpPr>
          <p:nvPr/>
        </p:nvSpPr>
        <p:spPr bwMode="auto">
          <a:xfrm rot="10800000" flipV="1">
            <a:off x="1092476" y="1827404"/>
            <a:ext cx="707992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effectLst/>
                <a:ea typeface="Calibri" pitchFamily="34" charset="0"/>
                <a:cs typeface="Times New Roman" pitchFamily="18" charset="0"/>
              </a:rPr>
              <a:t>7. Сделайте сильный выдох через рот, наблюдая при этом, как раздувается грудная клетка пострадавшего (с). </a:t>
            </a:r>
            <a:endParaRPr kumimoji="0" lang="ru-RU" sz="1400" b="0" u="none" strike="noStrike" cap="none" normalizeH="0" baseline="0" dirty="0" smtClean="0">
              <a:ln>
                <a:noFill/>
              </a:ln>
              <a:effectLst/>
              <a:cs typeface="Times New Roman"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pPr>
            <a:endParaRPr kumimoji="0" lang="ru-RU" sz="1400" b="0" u="none" strike="noStrike" cap="none" normalizeH="0" baseline="0" dirty="0" smtClean="0">
              <a:ln>
                <a:noFill/>
              </a:ln>
              <a:effectLst/>
              <a:cs typeface="Times New Roman" pitchFamily="18" charset="0"/>
            </a:endParaRPr>
          </a:p>
        </p:txBody>
      </p:sp>
      <p:sp>
        <p:nvSpPr>
          <p:cNvPr id="54277" name="Rectangle 5"/>
          <p:cNvSpPr>
            <a:spLocks noChangeArrowheads="1"/>
          </p:cNvSpPr>
          <p:nvPr/>
        </p:nvSpPr>
        <p:spPr bwMode="auto">
          <a:xfrm>
            <a:off x="1" y="30347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5" y="1268760"/>
            <a:ext cx="7000925"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t>	</a:t>
            </a:r>
            <a:r>
              <a:rPr lang="ru-RU" sz="1400" dirty="0" smtClean="0"/>
              <a:t>Наложение </a:t>
            </a:r>
            <a:r>
              <a:rPr lang="ru-RU" sz="1400" dirty="0"/>
              <a:t>жгутов необходимо использовать лишь в крайних случаях, когда все другие меры не дали ожидаемого эффекта. Жгут может повредить нервы и кровеносные сосуды, а также привести к утрате конечности. При этом слабо наложенный жгут может стимулировать более интенсивное кровотечение за счет прекращения только венозного кровотока, но не артериального. Применяйте жгуты как последнее средство при угрожающих жизни состояниях.</a:t>
            </a:r>
          </a:p>
          <a:p>
            <a:r>
              <a:rPr lang="ru-RU" sz="1400" dirty="0"/>
              <a:t> </a:t>
            </a:r>
          </a:p>
          <a:p>
            <a:r>
              <a:rPr lang="ru-RU" sz="1400" b="1" dirty="0"/>
              <a:t>ПОКАЗАНИЯ К НАЛОЖЕНИЮ ЖГУТА</a:t>
            </a:r>
            <a:endParaRPr lang="ru-RU" sz="1400" dirty="0"/>
          </a:p>
          <a:p>
            <a:r>
              <a:rPr lang="ru-RU" sz="1400" b="1" dirty="0"/>
              <a:t> </a:t>
            </a:r>
            <a:endParaRPr lang="ru-RU" sz="1400" dirty="0"/>
          </a:p>
          <a:p>
            <a:r>
              <a:rPr lang="ru-RU" sz="1400" dirty="0"/>
              <a:t>· Если нельзя остановить кровотечение другими методами. </a:t>
            </a:r>
          </a:p>
          <a:p>
            <a:r>
              <a:rPr lang="ru-RU" sz="1400" dirty="0"/>
              <a:t> </a:t>
            </a:r>
          </a:p>
          <a:p>
            <a:r>
              <a:rPr lang="ru-RU" sz="1400" dirty="0"/>
              <a:t>· При синдроме позиционного </a:t>
            </a:r>
            <a:r>
              <a:rPr lang="ru-RU" sz="1400" dirty="0" err="1"/>
              <a:t>сдавления</a:t>
            </a:r>
            <a:r>
              <a:rPr lang="ru-RU" sz="1400" dirty="0"/>
              <a:t> (</a:t>
            </a:r>
            <a:r>
              <a:rPr lang="ru-RU" sz="1400" dirty="0" err="1"/>
              <a:t>сдавление</a:t>
            </a:r>
            <a:r>
              <a:rPr lang="ru-RU" sz="1400" dirty="0"/>
              <a:t> более 3 часов; более 5 часов для кисти и стопы). </a:t>
            </a:r>
          </a:p>
          <a:p>
            <a:r>
              <a:rPr lang="ru-RU" sz="1400" dirty="0"/>
              <a:t> </a:t>
            </a:r>
          </a:p>
          <a:p>
            <a:r>
              <a:rPr lang="ru-RU" sz="1400" dirty="0"/>
              <a:t>· При нежизнеспособности конечности (потеря чувствительности, нет пульсации сосудов, конечность черного цвета). </a:t>
            </a:r>
          </a:p>
        </p:txBody>
      </p:sp>
      <p:sp>
        <p:nvSpPr>
          <p:cNvPr id="8" name="Rectangle 1"/>
          <p:cNvSpPr>
            <a:spLocks noChangeArrowheads="1"/>
          </p:cNvSpPr>
          <p:nvPr/>
        </p:nvSpPr>
        <p:spPr bwMode="auto">
          <a:xfrm>
            <a:off x="1115616" y="-88550"/>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Наложение жгута</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5" y="1120676"/>
            <a:ext cx="6912769"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ПРИНЦИПЫ НАЛОЖЕНИЯ ЖГУТА</a:t>
            </a:r>
            <a:endParaRPr lang="ru-RU" sz="1400" dirty="0"/>
          </a:p>
          <a:p>
            <a:r>
              <a:rPr lang="ru-RU" sz="1400" b="1" dirty="0"/>
              <a:t> </a:t>
            </a:r>
            <a:endParaRPr lang="ru-RU" sz="1400" dirty="0"/>
          </a:p>
          <a:p>
            <a:r>
              <a:rPr lang="ru-RU" sz="1400" b="1" dirty="0"/>
              <a:t>Внимание: </a:t>
            </a:r>
            <a:r>
              <a:rPr lang="ru-RU" sz="1400" dirty="0"/>
              <a:t>Нельзя накладывать жгут на голое тело.</a:t>
            </a:r>
          </a:p>
          <a:p>
            <a:r>
              <a:rPr lang="ru-RU" sz="1400" dirty="0"/>
              <a:t> </a:t>
            </a:r>
          </a:p>
          <a:p>
            <a:r>
              <a:rPr lang="ru-RU" sz="1400" dirty="0"/>
              <a:t>· Кожа должна быть расправлена (без складок). </a:t>
            </a:r>
          </a:p>
          <a:p>
            <a:r>
              <a:rPr lang="ru-RU" sz="1400" dirty="0"/>
              <a:t>· Оберните участок конечности полотенцем (марлей). </a:t>
            </a:r>
          </a:p>
          <a:p>
            <a:r>
              <a:rPr lang="ru-RU" sz="1400" dirty="0"/>
              <a:t>· Направление туров (витков жгута) снизу вверх. </a:t>
            </a:r>
          </a:p>
          <a:p>
            <a:r>
              <a:rPr lang="ru-RU" sz="1400" dirty="0"/>
              <a:t>· Туры не должны перехлестываться. </a:t>
            </a:r>
          </a:p>
          <a:p>
            <a:r>
              <a:rPr lang="ru-RU" sz="1400" dirty="0"/>
              <a:t>· Туго накладываются два первых тура. </a:t>
            </a:r>
          </a:p>
          <a:p>
            <a:r>
              <a:rPr lang="ru-RU" sz="1400" dirty="0"/>
              <a:t>· Последующие туры без натяжения. </a:t>
            </a:r>
          </a:p>
          <a:p>
            <a:r>
              <a:rPr lang="ru-RU" sz="1400" dirty="0"/>
              <a:t>· Критерием правильности наложения жгута является остановка кровотечения. </a:t>
            </a:r>
          </a:p>
          <a:p>
            <a:r>
              <a:rPr lang="ru-RU" sz="1400" dirty="0"/>
              <a:t>· Оставьте записку с указанием даты, времени наложения жгута и фамилии наложившего. </a:t>
            </a:r>
          </a:p>
          <a:p>
            <a:r>
              <a:rPr lang="ru-RU" sz="1400" dirty="0"/>
              <a:t> </a:t>
            </a:r>
          </a:p>
          <a:p>
            <a:r>
              <a:rPr lang="ru-RU" sz="1400" dirty="0"/>
              <a:t>Следующие правила не относятся к случаям наложения жгута при синдроме позиционного </a:t>
            </a:r>
            <a:r>
              <a:rPr lang="ru-RU" sz="1400" dirty="0" err="1"/>
              <a:t>сдавления</a:t>
            </a:r>
            <a:r>
              <a:rPr lang="ru-RU" sz="1400" dirty="0"/>
              <a:t> и при нежизнеспособности конечности:</a:t>
            </a:r>
          </a:p>
          <a:p>
            <a:r>
              <a:rPr lang="ru-RU" sz="1400" dirty="0"/>
              <a:t> </a:t>
            </a:r>
          </a:p>
          <a:p>
            <a:r>
              <a:rPr lang="ru-RU" sz="1400" dirty="0"/>
              <a:t>· Каждые 45 минут следует ослаблять жгут на 3-5 минут для восстановления кровообращения </a:t>
            </a:r>
          </a:p>
          <a:p>
            <a:r>
              <a:rPr lang="ru-RU" sz="1400" dirty="0"/>
              <a:t>· После расслабления разбинтовать опять и наложить новую повязку. </a:t>
            </a:r>
          </a:p>
          <a:p>
            <a:r>
              <a:rPr lang="ru-RU" sz="1400" dirty="0"/>
              <a:t>· Общее время наложения жгута не более двух часов.</a:t>
            </a:r>
          </a:p>
        </p:txBody>
      </p:sp>
      <p:sp>
        <p:nvSpPr>
          <p:cNvPr id="8" name="Rectangle 1"/>
          <p:cNvSpPr>
            <a:spLocks noChangeArrowheads="1"/>
          </p:cNvSpPr>
          <p:nvPr/>
        </p:nvSpPr>
        <p:spPr bwMode="auto">
          <a:xfrm>
            <a:off x="1027460" y="378624"/>
            <a:ext cx="7000924"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103425" name="Rectangle 1"/>
          <p:cNvSpPr>
            <a:spLocks noChangeArrowheads="1"/>
          </p:cNvSpPr>
          <p:nvPr/>
        </p:nvSpPr>
        <p:spPr bwMode="auto">
          <a:xfrm>
            <a:off x="1115616" y="1233046"/>
            <a:ext cx="691276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Носовое кровотечение может быть следствием травмы, нарушения свертывания крови, гипертонии и других заболеваний или при сильной физической нагрузке. При повторных кровотечениях следует выяснить их причину, обратиться к врачу.</a:t>
            </a:r>
          </a:p>
          <a:p>
            <a:pPr indent="360000" algn="just"/>
            <a:r>
              <a:rPr lang="ru-RU" sz="1400" dirty="0"/>
              <a:t> </a:t>
            </a:r>
            <a:r>
              <a:rPr lang="ru-RU" sz="1400" b="1" dirty="0" smtClean="0"/>
              <a:t>Помощь </a:t>
            </a:r>
            <a:r>
              <a:rPr lang="ru-RU" sz="1400" b="1" dirty="0"/>
              <a:t>при носовом кровотечении</a:t>
            </a:r>
            <a:endParaRPr lang="ru-RU" sz="1400" dirty="0"/>
          </a:p>
          <a:p>
            <a:pPr indent="360000" algn="just"/>
            <a:r>
              <a:rPr lang="ru-RU" sz="1400" b="1" dirty="0"/>
              <a:t> </a:t>
            </a:r>
            <a:r>
              <a:rPr lang="ru-RU" sz="1400" dirty="0" smtClean="0"/>
              <a:t>· </a:t>
            </a:r>
            <a:r>
              <a:rPr lang="ru-RU" sz="1400" dirty="0"/>
              <a:t>Личная безопасность. </a:t>
            </a:r>
          </a:p>
          <a:p>
            <a:pPr indent="360000" algn="just"/>
            <a:r>
              <a:rPr lang="ru-RU" sz="1400" dirty="0"/>
              <a:t> </a:t>
            </a:r>
            <a:r>
              <a:rPr lang="ru-RU" sz="1400" dirty="0" smtClean="0"/>
              <a:t>· </a:t>
            </a:r>
            <a:r>
              <a:rPr lang="ru-RU" sz="1400" dirty="0"/>
              <a:t>Пострадавшего следует усадить, немного наклонив туловище вперед.</a:t>
            </a:r>
          </a:p>
          <a:p>
            <a:pPr indent="360000" algn="just"/>
            <a:r>
              <a:rPr lang="ru-RU" sz="1400" dirty="0"/>
              <a:t> </a:t>
            </a:r>
            <a:r>
              <a:rPr lang="ru-RU" sz="1400" dirty="0" smtClean="0"/>
              <a:t>·</a:t>
            </a:r>
            <a:r>
              <a:rPr lang="en-US" sz="1400" dirty="0" smtClean="0"/>
              <a:t> </a:t>
            </a:r>
            <a:r>
              <a:rPr lang="ru-RU" sz="1400" dirty="0" smtClean="0"/>
              <a:t>В </a:t>
            </a:r>
            <a:r>
              <a:rPr lang="ru-RU" sz="1400" dirty="0"/>
              <a:t>кровоточащую ноздрю засовывают ватный тампон, смоченный 3% раствором перекиси водорода или просто холодной водой, и зажимают ноздрю пальцами. Держать в таком положении примерно 5 мин. </a:t>
            </a:r>
          </a:p>
          <a:p>
            <a:pPr indent="360000" algn="just"/>
            <a:r>
              <a:rPr lang="ru-RU" sz="1400" dirty="0"/>
              <a:t> </a:t>
            </a:r>
            <a:r>
              <a:rPr lang="ru-RU" sz="1400" dirty="0" smtClean="0"/>
              <a:t>· </a:t>
            </a:r>
            <a:r>
              <a:rPr lang="ru-RU" sz="1400" dirty="0"/>
              <a:t>На область носа можно положить пузырь со льдом или кусочек ткани, смоченный холодной водой. </a:t>
            </a:r>
          </a:p>
          <a:p>
            <a:pPr indent="360000" algn="just"/>
            <a:r>
              <a:rPr lang="ru-RU" sz="1400" dirty="0"/>
              <a:t> </a:t>
            </a:r>
            <a:r>
              <a:rPr lang="ru-RU" sz="1400" dirty="0" smtClean="0"/>
              <a:t>· </a:t>
            </a:r>
            <a:r>
              <a:rPr lang="ru-RU" sz="1400" dirty="0"/>
              <a:t>Для удаления ватки из носа ее можно немного смочить водой из пипетки. </a:t>
            </a:r>
          </a:p>
          <a:p>
            <a:pPr indent="360000" algn="just"/>
            <a:r>
              <a:rPr lang="ru-RU" sz="1400" dirty="0"/>
              <a:t> </a:t>
            </a:r>
            <a:r>
              <a:rPr lang="ru-RU" sz="1400" dirty="0" smtClean="0"/>
              <a:t>· </a:t>
            </a:r>
            <a:r>
              <a:rPr lang="ru-RU" sz="1400" dirty="0"/>
              <a:t>Не нужно класть пострадавшего горизонтально или сильно закидывать голову назад, так как кровь, попадая в глотку, может вызвать рвоту. </a:t>
            </a:r>
          </a:p>
          <a:p>
            <a:pPr indent="360000" algn="just"/>
            <a:r>
              <a:rPr lang="ru-RU" sz="1400" dirty="0"/>
              <a:t> </a:t>
            </a:r>
            <a:r>
              <a:rPr lang="ru-RU" sz="1400" dirty="0" smtClean="0"/>
              <a:t>· </a:t>
            </a:r>
            <a:r>
              <a:rPr lang="ru-RU" sz="1400" dirty="0"/>
              <a:t>Если кровь идет сильно и, несмотря на все усилия, не останавливается, необходимо вызвать «скорую медицинскую помощь»</a:t>
            </a:r>
          </a:p>
        </p:txBody>
      </p:sp>
      <p:sp>
        <p:nvSpPr>
          <p:cNvPr id="8" name="Rectangle 1"/>
          <p:cNvSpPr>
            <a:spLocks noChangeArrowheads="1"/>
          </p:cNvSpPr>
          <p:nvPr/>
        </p:nvSpPr>
        <p:spPr bwMode="auto">
          <a:xfrm>
            <a:off x="899592" y="-81887"/>
            <a:ext cx="7000924"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кровотечениях</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i="1" dirty="0" smtClean="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Носовое кровотечение</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00103" y="859360"/>
            <a:ext cx="364440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400" b="1" dirty="0" smtClean="0"/>
          </a:p>
          <a:p>
            <a:endParaRPr lang="en-US" sz="1400" b="1" dirty="0"/>
          </a:p>
          <a:p>
            <a:r>
              <a:rPr lang="ru-RU" sz="1400" b="1" dirty="0" smtClean="0"/>
              <a:t>Действия </a:t>
            </a:r>
            <a:r>
              <a:rPr lang="ru-RU" sz="1400" b="1" dirty="0"/>
              <a:t>по оказанию первой помощи:</a:t>
            </a:r>
            <a:r>
              <a:rPr lang="ru-RU" sz="1400" dirty="0"/>
              <a:t> </a:t>
            </a:r>
          </a:p>
          <a:p>
            <a:r>
              <a:rPr lang="ru-RU" sz="1400" dirty="0"/>
              <a:t> </a:t>
            </a:r>
          </a:p>
          <a:p>
            <a:r>
              <a:rPr lang="ru-RU" sz="1400" dirty="0" smtClean="0"/>
              <a:t>-Приподнимите </a:t>
            </a:r>
            <a:r>
              <a:rPr lang="ru-RU" sz="1400" dirty="0"/>
              <a:t>повреждённую часть тела. </a:t>
            </a:r>
          </a:p>
          <a:p>
            <a:pPr>
              <a:buFontTx/>
              <a:buChar char="-"/>
            </a:pPr>
            <a:r>
              <a:rPr lang="ru-RU" sz="1400" dirty="0" smtClean="0"/>
              <a:t>Прижмите </a:t>
            </a:r>
            <a:r>
              <a:rPr lang="ru-RU" sz="1400" dirty="0"/>
              <a:t>кровоточащий сосуд выше места кровотечения (см. рис.). </a:t>
            </a:r>
            <a:endParaRPr lang="ru-RU" sz="1400" dirty="0" smtClean="0"/>
          </a:p>
          <a:p>
            <a:endParaRPr lang="ru-RU" sz="1400" dirty="0"/>
          </a:p>
          <a:p>
            <a:endParaRPr lang="ru-RU" sz="1400" dirty="0" smtClean="0"/>
          </a:p>
          <a:p>
            <a:r>
              <a:rPr lang="ru-RU" sz="1400" dirty="0"/>
              <a:t>- Резко согните конечности насколько возможно. </a:t>
            </a:r>
          </a:p>
          <a:p>
            <a:r>
              <a:rPr lang="ru-RU" sz="1400" dirty="0"/>
              <a:t>- Зафиксируйте конечность в этом положении ремнём (см. рис.). </a:t>
            </a:r>
          </a:p>
          <a:p>
            <a:pPr>
              <a:buFontTx/>
              <a:buChar char="-"/>
            </a:pPr>
            <a:r>
              <a:rPr lang="ru-RU" sz="1400" dirty="0" smtClean="0"/>
              <a:t>Этот </a:t>
            </a:r>
            <a:r>
              <a:rPr lang="ru-RU" sz="1400" dirty="0"/>
              <a:t>способ годится и при кровотечении из ран, находящихся у основания конечности, когда невозможно наложение жгута.</a:t>
            </a:r>
          </a:p>
          <a:p>
            <a:pPr>
              <a:buFontTx/>
              <a:buChar char="-"/>
            </a:pPr>
            <a:endParaRPr lang="ru-RU" sz="1400" dirty="0" smtClean="0"/>
          </a:p>
          <a:p>
            <a:pPr>
              <a:buFontTx/>
              <a:buChar char="-"/>
            </a:pPr>
            <a:endParaRPr lang="ru-RU" sz="1400" dirty="0"/>
          </a:p>
          <a:p>
            <a:pPr>
              <a:buFontTx/>
              <a:buChar char="-"/>
            </a:pPr>
            <a:endParaRPr lang="ru-RU" sz="1400" dirty="0" smtClean="0"/>
          </a:p>
          <a:p>
            <a:pPr>
              <a:buFontTx/>
              <a:buChar char="-"/>
            </a:pPr>
            <a:endParaRPr lang="ru-RU" sz="1400" dirty="0"/>
          </a:p>
          <a:p>
            <a:pPr>
              <a:buFontTx/>
              <a:buChar char="-"/>
            </a:pPr>
            <a:endParaRPr lang="ru-RU" sz="1400" dirty="0" smtClean="0"/>
          </a:p>
          <a:p>
            <a:pPr>
              <a:buFontTx/>
              <a:buChar char="-"/>
            </a:pPr>
            <a:endParaRPr lang="ru-RU" sz="1400" dirty="0"/>
          </a:p>
          <a:p>
            <a:pPr>
              <a:buFontTx/>
              <a:buChar char="-"/>
            </a:pPr>
            <a:endParaRPr lang="ru-RU" sz="1400" dirty="0"/>
          </a:p>
        </p:txBody>
      </p:sp>
      <p:sp>
        <p:nvSpPr>
          <p:cNvPr id="8" name="Rectangle 1"/>
          <p:cNvSpPr>
            <a:spLocks noChangeArrowheads="1"/>
          </p:cNvSpPr>
          <p:nvPr/>
        </p:nvSpPr>
        <p:spPr bwMode="auto">
          <a:xfrm>
            <a:off x="1100103" y="-88550"/>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артериальном кровотечении</a:t>
            </a:r>
          </a:p>
        </p:txBody>
      </p:sp>
      <p:pic>
        <p:nvPicPr>
          <p:cNvPr id="7" name="Рисунок 6"/>
          <p:cNvPicPr/>
          <p:nvPr/>
        </p:nvPicPr>
        <p:blipFill>
          <a:blip r:embed="rId2"/>
          <a:srcRect/>
          <a:stretch>
            <a:fillRect/>
          </a:stretch>
        </p:blipFill>
        <p:spPr bwMode="auto">
          <a:xfrm>
            <a:off x="4744504" y="1218903"/>
            <a:ext cx="3214711" cy="1571636"/>
          </a:xfrm>
          <a:prstGeom prst="rect">
            <a:avLst/>
          </a:prstGeom>
          <a:noFill/>
          <a:ln w="9525">
            <a:noFill/>
            <a:miter lim="800000"/>
            <a:headEnd/>
            <a:tailEnd/>
          </a:ln>
        </p:spPr>
      </p:pic>
      <p:pic>
        <p:nvPicPr>
          <p:cNvPr id="9" name="Рисунок 8"/>
          <p:cNvPicPr/>
          <p:nvPr/>
        </p:nvPicPr>
        <p:blipFill>
          <a:blip r:embed="rId3"/>
          <a:srcRect/>
          <a:stretch>
            <a:fillRect/>
          </a:stretch>
        </p:blipFill>
        <p:spPr bwMode="auto">
          <a:xfrm>
            <a:off x="4744504" y="3140968"/>
            <a:ext cx="3143272" cy="20723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228753" y="1213166"/>
            <a:ext cx="6840761" cy="39493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Наложение жгута при ранении крупных артерий: </a:t>
            </a:r>
            <a:endParaRPr lang="ru-RU" sz="1400" dirty="0"/>
          </a:p>
          <a:p>
            <a:r>
              <a:rPr lang="ru-RU" sz="1400" b="1" dirty="0"/>
              <a:t> </a:t>
            </a:r>
            <a:endParaRPr lang="ru-RU" sz="1400" dirty="0"/>
          </a:p>
          <a:p>
            <a:r>
              <a:rPr lang="ru-RU" sz="1400" dirty="0"/>
              <a:t>·  Оберните участок конечности полотенцем (марлей) до места кровотечения (центральнее). </a:t>
            </a:r>
          </a:p>
          <a:p>
            <a:r>
              <a:rPr lang="ru-RU" sz="1400" dirty="0"/>
              <a:t> </a:t>
            </a:r>
          </a:p>
          <a:p>
            <a:r>
              <a:rPr lang="ru-RU" sz="1400" dirty="0"/>
              <a:t>· Приподнимите повреждённую конечность.</a:t>
            </a:r>
          </a:p>
          <a:p>
            <a:r>
              <a:rPr lang="ru-RU" sz="1400" dirty="0"/>
              <a:t> </a:t>
            </a:r>
          </a:p>
          <a:p>
            <a:r>
              <a:rPr lang="ru-RU" sz="1400" dirty="0"/>
              <a:t>· Слегка растяните жгут и сделайте 2-3 оборота вокруг конечности. </a:t>
            </a:r>
          </a:p>
          <a:p>
            <a:r>
              <a:rPr lang="ru-RU" sz="1400" dirty="0"/>
              <a:t> </a:t>
            </a:r>
          </a:p>
          <a:p>
            <a:r>
              <a:rPr lang="ru-RU" sz="1400" dirty="0"/>
              <a:t>· Закрепите концы жгута с помощью крючка и цепочки. </a:t>
            </a:r>
          </a:p>
          <a:p>
            <a:r>
              <a:rPr lang="ru-RU" sz="1400" dirty="0"/>
              <a:t> </a:t>
            </a:r>
          </a:p>
          <a:p>
            <a:r>
              <a:rPr lang="ru-RU" sz="1400" dirty="0"/>
              <a:t>· Концы самодельного жгута (толстая верёвка, ткань, ремень) завяжите. </a:t>
            </a:r>
          </a:p>
          <a:p>
            <a:r>
              <a:rPr lang="ru-RU" sz="1400" dirty="0"/>
              <a:t> </a:t>
            </a:r>
          </a:p>
          <a:p>
            <a:r>
              <a:rPr lang="ru-RU" sz="1400" dirty="0"/>
              <a:t>· Оставьте записку с указанием времени наложения жгута. </a:t>
            </a:r>
          </a:p>
          <a:p>
            <a:r>
              <a:rPr lang="ru-RU" sz="1400" dirty="0"/>
              <a:t> </a:t>
            </a:r>
          </a:p>
          <a:p>
            <a:r>
              <a:rPr lang="ru-RU" sz="1400" dirty="0"/>
              <a:t>· Жгут может находиться на конечности не более 2-х часов! </a:t>
            </a:r>
          </a:p>
          <a:p>
            <a:r>
              <a:rPr lang="ru-RU" sz="1400" dirty="0"/>
              <a:t> </a:t>
            </a:r>
          </a:p>
          <a:p>
            <a:r>
              <a:rPr lang="ru-RU" sz="1400" dirty="0"/>
              <a:t>· Наложите стерильную повязку на рану. </a:t>
            </a:r>
          </a:p>
        </p:txBody>
      </p:sp>
      <p:sp>
        <p:nvSpPr>
          <p:cNvPr id="8" name="Rectangle 1"/>
          <p:cNvSpPr>
            <a:spLocks noChangeArrowheads="1"/>
          </p:cNvSpPr>
          <p:nvPr/>
        </p:nvSpPr>
        <p:spPr bwMode="auto">
          <a:xfrm>
            <a:off x="657379" y="-121404"/>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артериальном кровотечении</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268043" y="1113142"/>
            <a:ext cx="324861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i="1" dirty="0" smtClean="0"/>
              <a:t>Техника </a:t>
            </a:r>
            <a:r>
              <a:rPr lang="ru-RU" sz="1400" i="1" dirty="0"/>
              <a:t>наложения резинового жгута:</a:t>
            </a:r>
            <a:br>
              <a:rPr lang="ru-RU" sz="1400" i="1" dirty="0"/>
            </a:br>
            <a:r>
              <a:rPr lang="ru-RU" sz="1400" dirty="0"/>
              <a:t>а - растягивание жгута</a:t>
            </a:r>
            <a:r>
              <a:rPr lang="ru-RU" sz="1400" dirty="0" smtClean="0"/>
              <a:t>;</a:t>
            </a:r>
            <a:endParaRPr lang="en-US" sz="1400" dirty="0" smtClean="0"/>
          </a:p>
          <a:p>
            <a:r>
              <a:rPr lang="ru-RU" sz="1400" dirty="0" smtClean="0"/>
              <a:t>б </a:t>
            </a:r>
            <a:r>
              <a:rPr lang="ru-RU" sz="1400" dirty="0"/>
              <a:t>- наложение жгута с постоянным его растяжением</a:t>
            </a:r>
            <a:r>
              <a:rPr lang="ru-RU" sz="1400" dirty="0" smtClean="0"/>
              <a:t>;</a:t>
            </a:r>
            <a:endParaRPr lang="en-US" sz="1400" dirty="0" smtClean="0"/>
          </a:p>
          <a:p>
            <a:r>
              <a:rPr lang="ru-RU" sz="1400" dirty="0" smtClean="0"/>
              <a:t>в </a:t>
            </a:r>
            <a:r>
              <a:rPr lang="ru-RU" sz="1400" dirty="0"/>
              <a:t>- витки жгута ложатся один к другому; </a:t>
            </a:r>
            <a:endParaRPr lang="en-US" sz="1400" dirty="0" smtClean="0"/>
          </a:p>
          <a:p>
            <a:r>
              <a:rPr lang="ru-RU" sz="1400" dirty="0" smtClean="0"/>
              <a:t>а </a:t>
            </a:r>
            <a:r>
              <a:rPr lang="ru-RU" sz="1400" dirty="0"/>
              <a:t>- записка с указанием времени наложения</a:t>
            </a:r>
            <a:r>
              <a:rPr lang="ru-RU" sz="1400" dirty="0" smtClean="0"/>
              <a:t>.</a:t>
            </a:r>
            <a:endParaRPr lang="ru-RU" sz="1400" dirty="0"/>
          </a:p>
        </p:txBody>
      </p:sp>
      <p:sp>
        <p:nvSpPr>
          <p:cNvPr id="8" name="Rectangle 1"/>
          <p:cNvSpPr>
            <a:spLocks noChangeArrowheads="1"/>
          </p:cNvSpPr>
          <p:nvPr/>
        </p:nvSpPr>
        <p:spPr bwMode="auto">
          <a:xfrm>
            <a:off x="1078757" y="-88550"/>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артериальном кровотечении</a:t>
            </a:r>
          </a:p>
        </p:txBody>
      </p:sp>
      <p:pic>
        <p:nvPicPr>
          <p:cNvPr id="7" name="Рисунок 6"/>
          <p:cNvPicPr/>
          <p:nvPr/>
        </p:nvPicPr>
        <p:blipFill>
          <a:blip r:embed="rId2"/>
          <a:srcRect/>
          <a:stretch>
            <a:fillRect/>
          </a:stretch>
        </p:blipFill>
        <p:spPr bwMode="auto">
          <a:xfrm>
            <a:off x="4208370" y="1268760"/>
            <a:ext cx="3776338" cy="43463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67931" y="1433248"/>
            <a:ext cx="46873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Наложение импровизированного жгута </a:t>
            </a:r>
            <a:r>
              <a:rPr lang="ru-RU" sz="1400" dirty="0" smtClean="0"/>
              <a:t>при повреждении </a:t>
            </a:r>
            <a:r>
              <a:rPr lang="ru-RU" sz="1400" dirty="0"/>
              <a:t>сосудов шеи.</a:t>
            </a:r>
          </a:p>
        </p:txBody>
      </p:sp>
      <p:sp>
        <p:nvSpPr>
          <p:cNvPr id="8" name="Rectangle 1"/>
          <p:cNvSpPr>
            <a:spLocks noChangeArrowheads="1"/>
          </p:cNvSpPr>
          <p:nvPr/>
        </p:nvSpPr>
        <p:spPr bwMode="auto">
          <a:xfrm>
            <a:off x="899592" y="-77443"/>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lvl="0" algn="ctr" fontAlgn="base">
              <a:spcBef>
                <a:spcPct val="0"/>
              </a:spcBef>
              <a:spcAft>
                <a:spcPct val="0"/>
              </a:spcAft>
            </a:pPr>
            <a:r>
              <a:rPr lang="ru-RU" sz="3200" b="1" i="1" dirty="0" bmk="_Toc188077129">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артериальном кровотечении</a:t>
            </a:r>
          </a:p>
        </p:txBody>
      </p:sp>
      <p:pic>
        <p:nvPicPr>
          <p:cNvPr id="9" name="Рисунок 8"/>
          <p:cNvPicPr/>
          <p:nvPr/>
        </p:nvPicPr>
        <p:blipFill>
          <a:blip r:embed="rId2"/>
          <a:srcRect/>
          <a:stretch>
            <a:fillRect/>
          </a:stretch>
        </p:blipFill>
        <p:spPr bwMode="auto">
          <a:xfrm>
            <a:off x="5908610" y="1057661"/>
            <a:ext cx="2008809" cy="1672863"/>
          </a:xfrm>
          <a:prstGeom prst="rect">
            <a:avLst/>
          </a:prstGeom>
          <a:noFill/>
          <a:ln w="9525">
            <a:noFill/>
            <a:miter lim="800000"/>
            <a:headEnd/>
            <a:tailEnd/>
          </a:ln>
        </p:spPr>
      </p:pic>
      <p:pic>
        <p:nvPicPr>
          <p:cNvPr id="10" name="Рисунок 9"/>
          <p:cNvPicPr/>
          <p:nvPr/>
        </p:nvPicPr>
        <p:blipFill>
          <a:blip r:embed="rId3"/>
          <a:srcRect/>
          <a:stretch>
            <a:fillRect/>
          </a:stretch>
        </p:blipFill>
        <p:spPr bwMode="auto">
          <a:xfrm>
            <a:off x="5908610" y="2768334"/>
            <a:ext cx="2241924" cy="1575056"/>
          </a:xfrm>
          <a:prstGeom prst="rect">
            <a:avLst/>
          </a:prstGeom>
          <a:noFill/>
          <a:ln w="9525">
            <a:noFill/>
            <a:miter lim="800000"/>
            <a:headEnd/>
            <a:tailEnd/>
          </a:ln>
        </p:spPr>
      </p:pic>
      <p:sp>
        <p:nvSpPr>
          <p:cNvPr id="11" name="Rectangle 1"/>
          <p:cNvSpPr>
            <a:spLocks noChangeArrowheads="1"/>
          </p:cNvSpPr>
          <p:nvPr/>
        </p:nvSpPr>
        <p:spPr bwMode="auto">
          <a:xfrm>
            <a:off x="1320882" y="3471002"/>
            <a:ext cx="464350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Наложение </a:t>
            </a:r>
            <a:r>
              <a:rPr lang="ru-RU" sz="1400" dirty="0"/>
              <a:t>стандартного жгута на плечо.</a:t>
            </a:r>
          </a:p>
        </p:txBody>
      </p:sp>
      <p:pic>
        <p:nvPicPr>
          <p:cNvPr id="12" name="Рисунок 11"/>
          <p:cNvPicPr/>
          <p:nvPr/>
        </p:nvPicPr>
        <p:blipFill>
          <a:blip r:embed="rId4"/>
          <a:srcRect/>
          <a:stretch>
            <a:fillRect/>
          </a:stretch>
        </p:blipFill>
        <p:spPr bwMode="auto">
          <a:xfrm>
            <a:off x="5908610" y="4381200"/>
            <a:ext cx="2008809" cy="1359667"/>
          </a:xfrm>
          <a:prstGeom prst="rect">
            <a:avLst/>
          </a:prstGeom>
          <a:noFill/>
          <a:ln w="9525">
            <a:noFill/>
            <a:miter lim="800000"/>
            <a:headEnd/>
            <a:tailEnd/>
          </a:ln>
        </p:spPr>
      </p:pic>
      <p:sp>
        <p:nvSpPr>
          <p:cNvPr id="13" name="Rectangle 1"/>
          <p:cNvSpPr>
            <a:spLocks noChangeArrowheads="1"/>
          </p:cNvSpPr>
          <p:nvPr/>
        </p:nvSpPr>
        <p:spPr bwMode="auto">
          <a:xfrm>
            <a:off x="1211824" y="4669691"/>
            <a:ext cx="464350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Наложение импровизированного жгута-закрутки на плечо.</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78757" y="1544593"/>
            <a:ext cx="3421235"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a:t>
            </a:r>
            <a:r>
              <a:rPr lang="ru-RU" sz="1400" dirty="0" smtClean="0"/>
              <a:t>· </a:t>
            </a:r>
            <a:r>
              <a:rPr lang="ru-RU" sz="1400" dirty="0"/>
              <a:t>Артерии – кровеносные сосуды, несущие кровь от сердца к органам. </a:t>
            </a:r>
          </a:p>
          <a:p>
            <a:r>
              <a:rPr lang="ru-RU" sz="1400" dirty="0"/>
              <a:t> </a:t>
            </a:r>
            <a:endParaRPr lang="en-US" sz="1400" dirty="0" smtClean="0"/>
          </a:p>
          <a:p>
            <a:endParaRPr lang="ru-RU" sz="1400" dirty="0"/>
          </a:p>
          <a:p>
            <a:r>
              <a:rPr lang="ru-RU" sz="1400" dirty="0"/>
              <a:t>· Наиболее опасны ранения крупных артерий – бедренной, плечевой, сонной; в этих случаях смерть может наступить в считанные минуты. </a:t>
            </a:r>
          </a:p>
          <a:p>
            <a:endParaRPr lang="ru-RU" sz="1400" dirty="0" smtClean="0"/>
          </a:p>
          <a:p>
            <a:endParaRPr lang="en-US" sz="1400" dirty="0" smtClean="0"/>
          </a:p>
          <a:p>
            <a:endParaRPr lang="ru-RU" sz="1400" dirty="0" smtClean="0"/>
          </a:p>
          <a:p>
            <a:r>
              <a:rPr lang="ru-RU" sz="1400" dirty="0" smtClean="0"/>
              <a:t>Схема </a:t>
            </a:r>
            <a:r>
              <a:rPr lang="ru-RU" sz="1400" dirty="0"/>
              <a:t>артериальной сети человека и точки пальцевого прижатия артерий для остановки кровотечений.</a:t>
            </a:r>
          </a:p>
        </p:txBody>
      </p:sp>
      <p:sp>
        <p:nvSpPr>
          <p:cNvPr id="8" name="Rectangle 1"/>
          <p:cNvSpPr>
            <a:spLocks noChangeArrowheads="1"/>
          </p:cNvSpPr>
          <p:nvPr/>
        </p:nvSpPr>
        <p:spPr bwMode="auto">
          <a:xfrm>
            <a:off x="1078757" y="-49148"/>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артериальном кровотечении</a:t>
            </a:r>
          </a:p>
        </p:txBody>
      </p:sp>
      <p:pic>
        <p:nvPicPr>
          <p:cNvPr id="9" name="Рисунок 8"/>
          <p:cNvPicPr/>
          <p:nvPr/>
        </p:nvPicPr>
        <p:blipFill>
          <a:blip r:embed="rId2"/>
          <a:srcRect/>
          <a:stretch>
            <a:fillRect/>
          </a:stretch>
        </p:blipFill>
        <p:spPr bwMode="auto">
          <a:xfrm>
            <a:off x="4499992" y="1556792"/>
            <a:ext cx="3400424" cy="38258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259632" y="1412776"/>
            <a:ext cx="676875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Действия по оказанию первой помощи: </a:t>
            </a:r>
            <a:endParaRPr lang="ru-RU" sz="1400" dirty="0"/>
          </a:p>
          <a:p>
            <a:r>
              <a:rPr lang="ru-RU" sz="1400" b="1" dirty="0"/>
              <a:t> </a:t>
            </a:r>
            <a:r>
              <a:rPr lang="ru-RU" sz="1400" dirty="0" smtClean="0"/>
              <a:t>- </a:t>
            </a:r>
            <a:r>
              <a:rPr lang="ru-RU" sz="1400" dirty="0"/>
              <a:t>Наложите стерильную тугую давящую повязку на рану. </a:t>
            </a:r>
          </a:p>
          <a:p>
            <a:r>
              <a:rPr lang="ru-RU" sz="1400" dirty="0"/>
              <a:t> </a:t>
            </a:r>
            <a:r>
              <a:rPr lang="ru-RU" sz="1400" dirty="0" smtClean="0"/>
              <a:t>- </a:t>
            </a:r>
            <a:r>
              <a:rPr lang="ru-RU" sz="1400" dirty="0"/>
              <a:t>Зафиксируйте в приподнятом положении повреждённую конечность.</a:t>
            </a:r>
          </a:p>
          <a:p>
            <a:r>
              <a:rPr lang="ru-RU" sz="1400" dirty="0"/>
              <a:t> </a:t>
            </a:r>
            <a:r>
              <a:rPr lang="ru-RU" sz="1400" dirty="0" smtClean="0"/>
              <a:t>- </a:t>
            </a:r>
            <a:r>
              <a:rPr lang="ru-RU" sz="1400" dirty="0"/>
              <a:t>При сильном кровотечении прижмите кровоточащую вену ниже места кровотечения</a:t>
            </a:r>
            <a:r>
              <a:rPr lang="ru-RU" sz="1400" dirty="0" smtClean="0"/>
              <a:t>.</a:t>
            </a:r>
            <a:endParaRPr lang="ru-RU" sz="1400" b="1" dirty="0" smtClean="0"/>
          </a:p>
          <a:p>
            <a:r>
              <a:rPr lang="ru-RU" sz="1400" dirty="0" smtClean="0"/>
              <a:t>· </a:t>
            </a:r>
            <a:r>
              <a:rPr lang="ru-RU" sz="1400" i="1" dirty="0"/>
              <a:t>Вены</a:t>
            </a:r>
            <a:r>
              <a:rPr lang="ru-RU" sz="1400" dirty="0"/>
              <a:t> – сосуды, несущие кровь к сердцу. </a:t>
            </a:r>
          </a:p>
          <a:p>
            <a:r>
              <a:rPr lang="ru-RU" sz="1400" b="1" dirty="0" smtClean="0"/>
              <a:t>Признаки</a:t>
            </a:r>
            <a:r>
              <a:rPr lang="ru-RU" sz="1400" b="1" dirty="0"/>
              <a:t>: </a:t>
            </a:r>
            <a:endParaRPr lang="ru-RU" sz="1400" dirty="0"/>
          </a:p>
          <a:p>
            <a:r>
              <a:rPr lang="ru-RU" sz="1400" dirty="0" smtClean="0"/>
              <a:t>· </a:t>
            </a:r>
            <a:r>
              <a:rPr lang="ru-RU" sz="1400" dirty="0"/>
              <a:t>При повреждении крупных вен из раны вытекает кровь темного цвета непрерывной струей. </a:t>
            </a:r>
          </a:p>
          <a:p>
            <a:r>
              <a:rPr lang="ru-RU" sz="1400" b="1" dirty="0" smtClean="0"/>
              <a:t>Дальнейшие </a:t>
            </a:r>
            <a:r>
              <a:rPr lang="ru-RU" sz="1400" b="1" dirty="0"/>
              <a:t>действия: </a:t>
            </a:r>
            <a:endParaRPr lang="ru-RU" sz="1400" dirty="0"/>
          </a:p>
          <a:p>
            <a:r>
              <a:rPr lang="ru-RU" sz="1400" dirty="0" smtClean="0"/>
              <a:t>· </a:t>
            </a:r>
            <a:r>
              <a:rPr lang="ru-RU" sz="1400" dirty="0"/>
              <a:t>При незначительных кровотечениях обратитесь в травматологический пункт.</a:t>
            </a:r>
          </a:p>
        </p:txBody>
      </p:sp>
      <p:sp>
        <p:nvSpPr>
          <p:cNvPr id="8" name="Rectangle 1"/>
          <p:cNvSpPr>
            <a:spLocks noChangeArrowheads="1"/>
          </p:cNvSpPr>
          <p:nvPr/>
        </p:nvSpPr>
        <p:spPr bwMode="auto">
          <a:xfrm>
            <a:off x="1016435" y="332656"/>
            <a:ext cx="742955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венозном кровотечении</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089031"/>
            <a:ext cx="6840761"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a:t>· </a:t>
            </a:r>
            <a:r>
              <a:rPr lang="ru-RU" sz="1400" i="1" dirty="0"/>
              <a:t>Ожоги</a:t>
            </a:r>
            <a:r>
              <a:rPr lang="ru-RU" sz="1400" dirty="0"/>
              <a:t> - это повреждения тканей под воздействием высокой температуры или химических веществ. </a:t>
            </a:r>
          </a:p>
          <a:p>
            <a:pPr algn="just"/>
            <a:r>
              <a:rPr lang="ru-RU" sz="1400" dirty="0"/>
              <a:t> </a:t>
            </a:r>
            <a:r>
              <a:rPr lang="ru-RU" sz="1400" dirty="0" smtClean="0"/>
              <a:t>· </a:t>
            </a:r>
            <a:r>
              <a:rPr lang="ru-RU" sz="1400" dirty="0"/>
              <a:t>Причина термических ожогов - воздействие открытого пламени, раскаленных предметов, перегретого водяного пара, горючих веществ и т. п. </a:t>
            </a:r>
          </a:p>
          <a:p>
            <a:pPr algn="just"/>
            <a:r>
              <a:rPr lang="ru-RU" sz="1400" dirty="0"/>
              <a:t> </a:t>
            </a:r>
            <a:r>
              <a:rPr lang="ru-RU" sz="1400" dirty="0" smtClean="0"/>
              <a:t>· </a:t>
            </a:r>
            <a:r>
              <a:rPr lang="ru-RU" sz="1400" dirty="0"/>
              <a:t>Химические ожоги возникают при попадании на мягкие ткани крепких кислот, щелочей. </a:t>
            </a:r>
          </a:p>
          <a:p>
            <a:pPr algn="just"/>
            <a:r>
              <a:rPr lang="ru-RU" sz="1400" dirty="0"/>
              <a:t> </a:t>
            </a:r>
            <a:r>
              <a:rPr lang="ru-RU" sz="1400" dirty="0" smtClean="0"/>
              <a:t>· </a:t>
            </a:r>
            <a:r>
              <a:rPr lang="ru-RU" sz="1400" dirty="0"/>
              <a:t>Ожоги сопровождаются выраженным болевым синдромом - у лиц с обширными ожоговыми поверхностями и глубокими ожогами развиваются явления шока. </a:t>
            </a:r>
          </a:p>
          <a:p>
            <a:pPr algn="just"/>
            <a:r>
              <a:rPr lang="ru-RU" sz="1400" dirty="0"/>
              <a:t> </a:t>
            </a:r>
            <a:r>
              <a:rPr lang="ru-RU" sz="1400" b="1" dirty="0" smtClean="0"/>
              <a:t>Признаки</a:t>
            </a:r>
            <a:r>
              <a:rPr lang="ru-RU" sz="1400" b="1" dirty="0"/>
              <a:t>: </a:t>
            </a:r>
            <a:endParaRPr lang="ru-RU" sz="1400" dirty="0"/>
          </a:p>
          <a:p>
            <a:pPr algn="just"/>
            <a:r>
              <a:rPr lang="ru-RU" sz="1400" b="1" dirty="0"/>
              <a:t> </a:t>
            </a:r>
            <a:r>
              <a:rPr lang="ru-RU" sz="1400" dirty="0" smtClean="0"/>
              <a:t>Ожоги </a:t>
            </a:r>
            <a:r>
              <a:rPr lang="ru-RU" sz="1400" dirty="0"/>
              <a:t>делятся на следующие степени: </a:t>
            </a:r>
          </a:p>
          <a:p>
            <a:pPr algn="just"/>
            <a:r>
              <a:rPr lang="ru-RU" sz="1400" i="1" dirty="0"/>
              <a:t> </a:t>
            </a:r>
            <a:r>
              <a:rPr lang="ru-RU" sz="1400" dirty="0" smtClean="0"/>
              <a:t>- </a:t>
            </a:r>
            <a:r>
              <a:rPr lang="ru-RU" sz="1400" i="1" dirty="0"/>
              <a:t>1 степень</a:t>
            </a:r>
            <a:r>
              <a:rPr lang="ru-RU" sz="1400" dirty="0"/>
              <a:t> - покраснение, отечность кожи; </a:t>
            </a:r>
          </a:p>
          <a:p>
            <a:pPr algn="just"/>
            <a:r>
              <a:rPr lang="ru-RU" sz="1400" dirty="0" smtClean="0"/>
              <a:t>· </a:t>
            </a:r>
            <a:r>
              <a:rPr lang="ru-RU" sz="1400" i="1" dirty="0"/>
              <a:t>2 степень</a:t>
            </a:r>
            <a:r>
              <a:rPr lang="ru-RU" sz="1400" dirty="0"/>
              <a:t> - покраснение кожи и появление на ней пузырей; </a:t>
            </a:r>
          </a:p>
          <a:p>
            <a:pPr algn="just"/>
            <a:r>
              <a:rPr lang="ru-RU" sz="1400" dirty="0" smtClean="0"/>
              <a:t>·</a:t>
            </a:r>
            <a:r>
              <a:rPr lang="ru-RU" sz="1400" i="1" dirty="0" smtClean="0"/>
              <a:t>3 </a:t>
            </a:r>
            <a:r>
              <a:rPr lang="ru-RU" sz="1400" i="1" dirty="0"/>
              <a:t>степень</a:t>
            </a:r>
            <a:r>
              <a:rPr lang="ru-RU" sz="1400" dirty="0"/>
              <a:t> - омертвение кожи, образование на ней </a:t>
            </a:r>
            <a:r>
              <a:rPr lang="ru-RU" sz="1400" dirty="0" err="1"/>
              <a:t>струпов</a:t>
            </a:r>
            <a:r>
              <a:rPr lang="ru-RU" sz="1400" dirty="0"/>
              <a:t> в результате свертывания белков тканей; </a:t>
            </a:r>
          </a:p>
          <a:p>
            <a:pPr algn="just"/>
            <a:r>
              <a:rPr lang="ru-RU" sz="1400" dirty="0"/>
              <a:t> </a:t>
            </a:r>
            <a:r>
              <a:rPr lang="ru-RU" sz="1400" dirty="0" smtClean="0"/>
              <a:t>· </a:t>
            </a:r>
            <a:r>
              <a:rPr lang="ru-RU" sz="1400" i="1" dirty="0"/>
              <a:t>4 степень</a:t>
            </a:r>
            <a:r>
              <a:rPr lang="ru-RU" sz="1400" dirty="0"/>
              <a:t> - омертвение, обугливание кожи, гибель прилежащих к ней тканей. </a:t>
            </a:r>
          </a:p>
          <a:p>
            <a:pPr algn="just"/>
            <a:r>
              <a:rPr lang="ru-RU" sz="1400" dirty="0"/>
              <a:t> </a:t>
            </a:r>
            <a:endParaRPr lang="en-US" sz="1400" dirty="0" smtClean="0"/>
          </a:p>
          <a:p>
            <a:pPr algn="just"/>
            <a:r>
              <a:rPr lang="ru-RU" sz="1400" dirty="0" smtClean="0"/>
              <a:t>· </a:t>
            </a:r>
            <a:r>
              <a:rPr lang="ru-RU" sz="1400" dirty="0"/>
              <a:t>Ожоги сопровождаются сильной болью. При сильных ожогах возможно шоковое состояние. </a:t>
            </a:r>
          </a:p>
        </p:txBody>
      </p:sp>
      <p:sp>
        <p:nvSpPr>
          <p:cNvPr id="8" name="Rectangle 1"/>
          <p:cNvSpPr>
            <a:spLocks noChangeArrowheads="1"/>
          </p:cNvSpPr>
          <p:nvPr/>
        </p:nvSpPr>
        <p:spPr bwMode="auto">
          <a:xfrm>
            <a:off x="1187624" y="325682"/>
            <a:ext cx="6840761"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ожогах</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11560" y="113778"/>
            <a:ext cx="7899029" cy="961741"/>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6" name="Rectangle 4"/>
          <p:cNvSpPr>
            <a:spLocks noChangeArrowheads="1"/>
          </p:cNvSpPr>
          <p:nvPr/>
        </p:nvSpPr>
        <p:spPr bwMode="auto">
          <a:xfrm rot="10800000" flipV="1">
            <a:off x="1187624" y="1322833"/>
            <a:ext cx="67687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8</a:t>
            </a:r>
            <a:r>
              <a:rPr lang="ru-RU" sz="1400" dirty="0" smtClean="0"/>
              <a:t>.    После </a:t>
            </a:r>
            <a:r>
              <a:rPr lang="ru-RU" sz="1400" dirty="0"/>
              <a:t>наполнения грудной </a:t>
            </a:r>
            <a:r>
              <a:rPr lang="ru-RU" sz="1400" dirty="0" smtClean="0"/>
              <a:t>клетки, убедитесь, что грудная клетка опускается (</a:t>
            </a:r>
            <a:r>
              <a:rPr lang="en-US" sz="1400" dirty="0" smtClean="0"/>
              <a:t>d</a:t>
            </a:r>
            <a:r>
              <a:rPr lang="ru-RU" sz="1400" dirty="0" smtClean="0"/>
              <a:t>); </a:t>
            </a:r>
            <a:r>
              <a:rPr lang="ru-RU" sz="1400" dirty="0"/>
              <a:t>закончите выдох. Первые четыре выдоха проводите быстро. </a:t>
            </a:r>
          </a:p>
          <a:p>
            <a:pPr marL="342900" indent="-342900">
              <a:buAutoNum type="arabicPeriod" startAt="9"/>
            </a:pPr>
            <a:r>
              <a:rPr lang="ru-RU" sz="1400" dirty="0" smtClean="0"/>
              <a:t>Затем </a:t>
            </a:r>
            <a:r>
              <a:rPr lang="ru-RU" sz="1400" dirty="0"/>
              <a:t>проверьте пульс пострадавшего. </a:t>
            </a:r>
            <a:endParaRPr lang="ru-RU" sz="1400" dirty="0" smtClean="0"/>
          </a:p>
          <a:p>
            <a:pPr marL="342900" indent="-342900">
              <a:buAutoNum type="arabicPeriod" startAt="9"/>
            </a:pPr>
            <a:r>
              <a:rPr lang="ru-RU" sz="1400" dirty="0" smtClean="0"/>
              <a:t>Повторите </a:t>
            </a:r>
            <a:r>
              <a:rPr lang="ru-RU" sz="1400" dirty="0"/>
              <a:t>действия еще 5-9 раз, пока пострадавший не начнет дышать. </a:t>
            </a:r>
          </a:p>
          <a:p>
            <a:r>
              <a:rPr lang="ru-RU" sz="1400" dirty="0"/>
              <a:t> </a:t>
            </a:r>
            <a:r>
              <a:rPr lang="ru-RU" sz="1400" dirty="0" smtClean="0"/>
              <a:t>Альтернативой </a:t>
            </a:r>
            <a:r>
              <a:rPr lang="ru-RU" sz="1400" dirty="0"/>
              <a:t>искусственному дыханию изо рта в рот, </a:t>
            </a:r>
            <a:r>
              <a:rPr lang="ru-RU" sz="1400" dirty="0" smtClean="0"/>
              <a:t>если </a:t>
            </a:r>
            <a:r>
              <a:rPr lang="ru-RU" sz="1400" dirty="0"/>
              <a:t>проведение его по какой-то причине невозможно, служит </a:t>
            </a:r>
            <a:r>
              <a:rPr lang="ru-RU" sz="1400" dirty="0" err="1"/>
              <a:t>дыханиепострадавшего</a:t>
            </a:r>
            <a:r>
              <a:rPr lang="ru-RU" sz="1400" dirty="0"/>
              <a:t> своей ладонью и выдувайте воздух в его нос, следя за плотным прилеганием вашей </a:t>
            </a:r>
            <a:r>
              <a:rPr lang="ru-RU" sz="1400" dirty="0" smtClean="0"/>
              <a:t>руки</a:t>
            </a:r>
            <a:r>
              <a:rPr lang="en-US" sz="1400" dirty="0"/>
              <a:t> </a:t>
            </a:r>
            <a:r>
              <a:rPr lang="ru-RU" sz="1400" dirty="0" smtClean="0"/>
              <a:t>изо </a:t>
            </a:r>
            <a:r>
              <a:rPr lang="ru-RU" sz="1400" dirty="0"/>
              <a:t>рта в нос. Плотно закройте </a:t>
            </a:r>
            <a:r>
              <a:rPr lang="ru-RU" sz="1400" dirty="0" smtClean="0"/>
              <a:t>рот</a:t>
            </a:r>
            <a:r>
              <a:rPr lang="en-US" sz="1400" dirty="0"/>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277" name="Rectangle 5"/>
          <p:cNvSpPr>
            <a:spLocks noChangeArrowheads="1"/>
          </p:cNvSpPr>
          <p:nvPr/>
        </p:nvSpPr>
        <p:spPr bwMode="auto">
          <a:xfrm>
            <a:off x="1" y="30347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Рисунок 7"/>
          <p:cNvPicPr/>
          <p:nvPr/>
        </p:nvPicPr>
        <p:blipFill>
          <a:blip r:embed="rId2"/>
          <a:srcRect/>
          <a:stretch>
            <a:fillRect/>
          </a:stretch>
        </p:blipFill>
        <p:spPr bwMode="auto">
          <a:xfrm>
            <a:off x="2411760" y="3501008"/>
            <a:ext cx="4429156" cy="1857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053706"/>
            <a:ext cx="676875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 </a:t>
            </a:r>
            <a:r>
              <a:rPr lang="ru-RU" sz="1400" i="1" dirty="0" smtClean="0"/>
              <a:t>1</a:t>
            </a:r>
            <a:r>
              <a:rPr lang="ru-RU" sz="1400" i="1" dirty="0"/>
              <a:t>. Термические ожоги: </a:t>
            </a:r>
            <a:endParaRPr lang="ru-RU" sz="1400" dirty="0"/>
          </a:p>
          <a:p>
            <a:r>
              <a:rPr lang="ru-RU" sz="1400" i="1" dirty="0"/>
              <a:t> </a:t>
            </a:r>
            <a:r>
              <a:rPr lang="ru-RU" sz="1400" dirty="0" smtClean="0"/>
              <a:t>· </a:t>
            </a:r>
            <a:r>
              <a:rPr lang="ru-RU" sz="1400" dirty="0"/>
              <a:t>Удалите остатки сгоревшей одежды. </a:t>
            </a:r>
          </a:p>
          <a:p>
            <a:r>
              <a:rPr lang="ru-RU" sz="1400" dirty="0"/>
              <a:t> </a:t>
            </a:r>
            <a:r>
              <a:rPr lang="ru-RU" sz="1400" dirty="0" smtClean="0"/>
              <a:t>· </a:t>
            </a:r>
            <a:r>
              <a:rPr lang="ru-RU" sz="1400" dirty="0"/>
              <a:t>Не отрывайте плотно прилипшие части одежды с пораженных мест! </a:t>
            </a:r>
          </a:p>
          <a:p>
            <a:r>
              <a:rPr lang="ru-RU" sz="1400" dirty="0"/>
              <a:t> </a:t>
            </a:r>
            <a:r>
              <a:rPr lang="ru-RU" sz="1400" dirty="0" smtClean="0"/>
              <a:t>· </a:t>
            </a:r>
            <a:r>
              <a:rPr lang="ru-RU" sz="1400" dirty="0"/>
              <a:t>Закройте пораженный участок стерильной повязкой. </a:t>
            </a:r>
          </a:p>
          <a:p>
            <a:r>
              <a:rPr lang="ru-RU" sz="1400" dirty="0"/>
              <a:t> </a:t>
            </a:r>
            <a:r>
              <a:rPr lang="ru-RU" sz="1400" dirty="0" smtClean="0"/>
              <a:t>· </a:t>
            </a:r>
            <a:r>
              <a:rPr lang="ru-RU" sz="1400" dirty="0"/>
              <a:t>При ожогах конечностей наложите фиксирующую повязку. </a:t>
            </a:r>
          </a:p>
          <a:p>
            <a:r>
              <a:rPr lang="ru-RU" sz="1400" dirty="0"/>
              <a:t> </a:t>
            </a:r>
            <a:r>
              <a:rPr lang="ru-RU" sz="1400" dirty="0" smtClean="0"/>
              <a:t>· </a:t>
            </a:r>
            <a:r>
              <a:rPr lang="ru-RU" sz="1400" dirty="0"/>
              <a:t>Обильно напоите пострадавшего содово-соленым раствором (1 чайная ложка соли и 1 чайная ложка соды на 1 литр воды). </a:t>
            </a:r>
          </a:p>
          <a:p>
            <a:r>
              <a:rPr lang="ru-RU" sz="1400" dirty="0"/>
              <a:t> </a:t>
            </a:r>
            <a:r>
              <a:rPr lang="ru-RU" sz="1400" i="1" dirty="0" smtClean="0"/>
              <a:t>2</a:t>
            </a:r>
            <a:r>
              <a:rPr lang="ru-RU" sz="1400" i="1" dirty="0"/>
              <a:t>. Ожоги кислотами и щелочами: </a:t>
            </a:r>
            <a:endParaRPr lang="ru-RU" sz="1400" dirty="0"/>
          </a:p>
          <a:p>
            <a:r>
              <a:rPr lang="ru-RU" sz="1400" i="1" dirty="0"/>
              <a:t> </a:t>
            </a:r>
            <a:r>
              <a:rPr lang="ru-RU" sz="1400" dirty="0" smtClean="0"/>
              <a:t>· </a:t>
            </a:r>
            <a:r>
              <a:rPr lang="ru-RU" sz="1400" dirty="0"/>
              <a:t>Смойте химическое вещество с кожи струёй холодной вод; глаза также промывают водой. </a:t>
            </a:r>
          </a:p>
          <a:p>
            <a:r>
              <a:rPr lang="ru-RU" sz="1400" dirty="0"/>
              <a:t> </a:t>
            </a:r>
            <a:r>
              <a:rPr lang="ru-RU" sz="1400" dirty="0" smtClean="0"/>
              <a:t>· </a:t>
            </a:r>
            <a:r>
              <a:rPr lang="ru-RU" sz="1400" dirty="0"/>
              <a:t>Остатки щелочи нейтрализуйте 1-2% раствором лимонной или уксусной кислоты. </a:t>
            </a:r>
          </a:p>
          <a:p>
            <a:r>
              <a:rPr lang="ru-RU" sz="1400" dirty="0"/>
              <a:t> </a:t>
            </a:r>
            <a:r>
              <a:rPr lang="ru-RU" sz="1400" dirty="0" smtClean="0"/>
              <a:t>· </a:t>
            </a:r>
            <a:r>
              <a:rPr lang="ru-RU" sz="1400" dirty="0"/>
              <a:t>Остатки кислоты нейтрализуйте 2% раствором пищевой соды, присыпкой, мелом или мыльной водой. </a:t>
            </a:r>
          </a:p>
          <a:p>
            <a:r>
              <a:rPr lang="ru-RU" sz="1400" dirty="0"/>
              <a:t> </a:t>
            </a:r>
            <a:r>
              <a:rPr lang="ru-RU" sz="1400" dirty="0" smtClean="0"/>
              <a:t>· </a:t>
            </a:r>
            <a:r>
              <a:rPr lang="ru-RU" sz="1400" dirty="0"/>
              <a:t>Пораженное место накройте стерильной повязкой. </a:t>
            </a:r>
          </a:p>
          <a:p>
            <a:r>
              <a:rPr lang="ru-RU" sz="1400" dirty="0"/>
              <a:t> </a:t>
            </a:r>
            <a:r>
              <a:rPr lang="ru-RU" sz="1400" b="1" dirty="0" smtClean="0"/>
              <a:t>Дальнейшие </a:t>
            </a:r>
            <a:r>
              <a:rPr lang="ru-RU" sz="1400" b="1" dirty="0"/>
              <a:t>действия: </a:t>
            </a:r>
            <a:endParaRPr lang="ru-RU" sz="1400" dirty="0"/>
          </a:p>
          <a:p>
            <a:r>
              <a:rPr lang="ru-RU" sz="1400" b="1" dirty="0"/>
              <a:t> </a:t>
            </a:r>
            <a:r>
              <a:rPr lang="ru-RU" sz="1400" dirty="0" smtClean="0"/>
              <a:t>· </a:t>
            </a:r>
            <a:r>
              <a:rPr lang="ru-RU" sz="1400" dirty="0"/>
              <a:t>При большой площади ожогов вызовите скорую медицинскую помощь (тел. 03) для госпитализации пострадавшего в ожоговый центр. </a:t>
            </a:r>
          </a:p>
          <a:p>
            <a:r>
              <a:rPr lang="ru-RU" sz="1400" dirty="0"/>
              <a:t> </a:t>
            </a:r>
            <a:r>
              <a:rPr lang="ru-RU" sz="1400" dirty="0" smtClean="0"/>
              <a:t>· </a:t>
            </a:r>
            <a:r>
              <a:rPr lang="ru-RU" sz="1400" dirty="0"/>
              <a:t>Также госпитализируются больные с химическими ожогами пищевода и желудка. </a:t>
            </a:r>
          </a:p>
          <a:p>
            <a:r>
              <a:rPr lang="ru-RU" sz="1400" dirty="0"/>
              <a:t> </a:t>
            </a:r>
            <a:r>
              <a:rPr lang="ru-RU" sz="1400" dirty="0" smtClean="0"/>
              <a:t>· </a:t>
            </a:r>
            <a:r>
              <a:rPr lang="ru-RU" sz="1400" dirty="0"/>
              <a:t>При небольших и неглубоких ожогах (1-ой, 2-ой степени) обратитесь в травматологический пункт или в поликлинику к хирургу.</a:t>
            </a:r>
          </a:p>
        </p:txBody>
      </p:sp>
      <p:sp>
        <p:nvSpPr>
          <p:cNvPr id="8" name="Rectangle 1"/>
          <p:cNvSpPr>
            <a:spLocks noChangeArrowheads="1"/>
          </p:cNvSpPr>
          <p:nvPr/>
        </p:nvSpPr>
        <p:spPr bwMode="auto">
          <a:xfrm>
            <a:off x="755576" y="368964"/>
            <a:ext cx="742955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ожогах</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7" y="1052736"/>
            <a:ext cx="6840760" cy="44740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 </a:t>
            </a:r>
            <a:endParaRPr lang="ru-RU" sz="1400" dirty="0"/>
          </a:p>
          <a:p>
            <a:r>
              <a:rPr lang="ru-RU" sz="1400" dirty="0"/>
              <a:t>· При длительном воздействии холода, особенно в неблагоприятных условиях (усталость, болезнь, истощение, травмы, тесная обувь и одежда), возникает специфическое поражение тканей, признаки которого - ощущение холода и небольшое покалывание в замерзшем участке тела. </a:t>
            </a:r>
          </a:p>
          <a:p>
            <a:r>
              <a:rPr lang="ru-RU" sz="1400" dirty="0"/>
              <a:t> </a:t>
            </a:r>
          </a:p>
          <a:p>
            <a:r>
              <a:rPr lang="ru-RU" sz="1400" dirty="0"/>
              <a:t>· Постепенно отмороженные участки кожи начинают белеть - вскоре вся кожа пораженного участка тела становится совершенно белой и нечувствительной к раздражению. </a:t>
            </a:r>
          </a:p>
          <a:p>
            <a:r>
              <a:rPr lang="ru-RU" sz="1400" dirty="0"/>
              <a:t> </a:t>
            </a:r>
          </a:p>
          <a:p>
            <a:r>
              <a:rPr lang="ru-RU" sz="1400" b="1" dirty="0"/>
              <a:t>Различают три степени отморожения: </a:t>
            </a:r>
            <a:endParaRPr lang="ru-RU" sz="1400" dirty="0"/>
          </a:p>
          <a:p>
            <a:r>
              <a:rPr lang="ru-RU" sz="1400" b="1" dirty="0"/>
              <a:t> </a:t>
            </a:r>
            <a:endParaRPr lang="ru-RU" sz="1400" dirty="0"/>
          </a:p>
          <a:p>
            <a:r>
              <a:rPr lang="ru-RU" sz="1400" dirty="0"/>
              <a:t>· </a:t>
            </a:r>
            <a:r>
              <a:rPr lang="ru-RU" sz="1400" i="1" dirty="0"/>
              <a:t>1 степень</a:t>
            </a:r>
            <a:r>
              <a:rPr lang="ru-RU" sz="1400" dirty="0"/>
              <a:t> - </a:t>
            </a:r>
            <a:r>
              <a:rPr lang="ru-RU" sz="1400" dirty="0" err="1"/>
              <a:t>побеление</a:t>
            </a:r>
            <a:r>
              <a:rPr lang="ru-RU" sz="1400" dirty="0"/>
              <a:t> кожи. При энергичном согревании кожа припухает и приобретает синюшную или багровую окраску. </a:t>
            </a:r>
          </a:p>
          <a:p>
            <a:r>
              <a:rPr lang="ru-RU" sz="1400" dirty="0"/>
              <a:t> </a:t>
            </a:r>
          </a:p>
          <a:p>
            <a:r>
              <a:rPr lang="ru-RU" sz="1400" dirty="0"/>
              <a:t>· </a:t>
            </a:r>
            <a:r>
              <a:rPr lang="ru-RU" sz="1400" i="1" dirty="0"/>
              <a:t>2 степень</a:t>
            </a:r>
            <a:r>
              <a:rPr lang="ru-RU" sz="1400" dirty="0"/>
              <a:t> - к явлениям, присущим 1 степени, прибавляются пузыри, наполненные прозрачной или кровянистой жидкостью. </a:t>
            </a:r>
          </a:p>
          <a:p>
            <a:r>
              <a:rPr lang="ru-RU" sz="1400" dirty="0"/>
              <a:t> </a:t>
            </a:r>
          </a:p>
          <a:p>
            <a:r>
              <a:rPr lang="ru-RU" sz="1400" dirty="0"/>
              <a:t>· </a:t>
            </a:r>
            <a:r>
              <a:rPr lang="ru-RU" sz="1400" i="1" dirty="0"/>
              <a:t>3 степень</a:t>
            </a:r>
            <a:r>
              <a:rPr lang="ru-RU" sz="1400" dirty="0"/>
              <a:t> - омертвение отмороженной части тела через несколько суток после отморожения. </a:t>
            </a:r>
          </a:p>
        </p:txBody>
      </p:sp>
      <p:sp>
        <p:nvSpPr>
          <p:cNvPr id="8" name="Rectangle 1"/>
          <p:cNvSpPr>
            <a:spLocks noChangeArrowheads="1"/>
          </p:cNvSpPr>
          <p:nvPr/>
        </p:nvSpPr>
        <p:spPr bwMode="auto">
          <a:xfrm>
            <a:off x="1115617" y="-106498"/>
            <a:ext cx="6840760"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отморожении и замерзании</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259632" y="1339774"/>
            <a:ext cx="6696744" cy="3817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 </a:t>
            </a:r>
            <a:r>
              <a:rPr lang="ru-RU" sz="1400" b="1" dirty="0" smtClean="0"/>
              <a:t>Действия </a:t>
            </a:r>
            <a:r>
              <a:rPr lang="ru-RU" sz="1400" b="1" dirty="0"/>
              <a:t>по оказанию первой помощи при отморожении: </a:t>
            </a:r>
            <a:endParaRPr lang="ru-RU" sz="1400" dirty="0"/>
          </a:p>
          <a:p>
            <a:r>
              <a:rPr lang="ru-RU" sz="1400" b="1" dirty="0"/>
              <a:t> </a:t>
            </a:r>
            <a:r>
              <a:rPr lang="ru-RU" sz="1400" dirty="0" smtClean="0"/>
              <a:t>· </a:t>
            </a:r>
            <a:r>
              <a:rPr lang="ru-RU" sz="1400" dirty="0"/>
              <a:t>Согрейте замерзшую конечность в теплой (не горячей!) ванне. </a:t>
            </a:r>
          </a:p>
          <a:p>
            <a:r>
              <a:rPr lang="ru-RU" sz="1400" dirty="0"/>
              <a:t> </a:t>
            </a:r>
            <a:r>
              <a:rPr lang="ru-RU" sz="1400" dirty="0" smtClean="0"/>
              <a:t>· </a:t>
            </a:r>
            <a:r>
              <a:rPr lang="ru-RU" sz="1400" dirty="0"/>
              <a:t>Сделайте нежный массаж, если на отмороженном участке нет пузырей. </a:t>
            </a:r>
          </a:p>
          <a:p>
            <a:r>
              <a:rPr lang="ru-RU" sz="1400" dirty="0"/>
              <a:t> </a:t>
            </a:r>
            <a:r>
              <a:rPr lang="ru-RU" sz="1400" dirty="0" smtClean="0"/>
              <a:t>· </a:t>
            </a:r>
            <a:r>
              <a:rPr lang="ru-RU" sz="1400" dirty="0"/>
              <a:t>Наложите стерильную повязку на поврежденный участок тела. </a:t>
            </a:r>
          </a:p>
          <a:p>
            <a:r>
              <a:rPr lang="ru-RU" sz="1400" dirty="0"/>
              <a:t> </a:t>
            </a:r>
            <a:r>
              <a:rPr lang="ru-RU" sz="1400" dirty="0" smtClean="0"/>
              <a:t>· </a:t>
            </a:r>
            <a:r>
              <a:rPr lang="ru-RU" sz="1400" dirty="0"/>
              <a:t>Дайте больному горячее питьё. </a:t>
            </a:r>
          </a:p>
          <a:p>
            <a:endParaRPr lang="ru-RU" sz="1400" dirty="0" smtClean="0"/>
          </a:p>
          <a:p>
            <a:r>
              <a:rPr lang="ru-RU" sz="1400" dirty="0"/>
              <a:t> </a:t>
            </a:r>
            <a:r>
              <a:rPr lang="ru-RU" sz="1400" b="1" dirty="0" smtClean="0"/>
              <a:t>Действия </a:t>
            </a:r>
            <a:r>
              <a:rPr lang="ru-RU" sz="1400" b="1" dirty="0"/>
              <a:t>по оказанию первой помощи при замерзании: </a:t>
            </a:r>
            <a:endParaRPr lang="ru-RU" sz="1400" dirty="0"/>
          </a:p>
          <a:p>
            <a:r>
              <a:rPr lang="ru-RU" sz="1400" b="1" dirty="0"/>
              <a:t> </a:t>
            </a:r>
            <a:r>
              <a:rPr lang="ru-RU" sz="1400" dirty="0" smtClean="0"/>
              <a:t>· </a:t>
            </a:r>
            <a:r>
              <a:rPr lang="ru-RU" sz="1400" dirty="0"/>
              <a:t>Внесите пострадавшего в теплое помещение и разденьте его. </a:t>
            </a:r>
          </a:p>
          <a:p>
            <a:r>
              <a:rPr lang="ru-RU" sz="1400" dirty="0"/>
              <a:t> </a:t>
            </a:r>
            <a:r>
              <a:rPr lang="ru-RU" sz="1400" dirty="0" smtClean="0"/>
              <a:t>· </a:t>
            </a:r>
            <a:r>
              <a:rPr lang="ru-RU" sz="1400" dirty="0"/>
              <a:t>Если пострадавший не дышит, сделайте искусственное дыхание. </a:t>
            </a:r>
          </a:p>
          <a:p>
            <a:r>
              <a:rPr lang="ru-RU" sz="1400" dirty="0"/>
              <a:t> </a:t>
            </a:r>
            <a:r>
              <a:rPr lang="ru-RU" sz="1400" dirty="0" smtClean="0"/>
              <a:t>· </a:t>
            </a:r>
            <a:r>
              <a:rPr lang="ru-RU" sz="1400" dirty="0"/>
              <a:t>Разотрите тело спиртом или водкой. </a:t>
            </a:r>
          </a:p>
          <a:p>
            <a:r>
              <a:rPr lang="ru-RU" sz="1400" dirty="0"/>
              <a:t> </a:t>
            </a:r>
            <a:r>
              <a:rPr lang="ru-RU" sz="1400" dirty="0" smtClean="0"/>
              <a:t>· </a:t>
            </a:r>
            <a:r>
              <a:rPr lang="ru-RU" sz="1400" dirty="0"/>
              <a:t>Укутайте пострадавшего. </a:t>
            </a:r>
          </a:p>
          <a:p>
            <a:r>
              <a:rPr lang="ru-RU" sz="1400" dirty="0"/>
              <a:t> </a:t>
            </a:r>
            <a:r>
              <a:rPr lang="ru-RU" sz="1400" dirty="0" smtClean="0"/>
              <a:t>·  </a:t>
            </a:r>
            <a:r>
              <a:rPr lang="ru-RU" sz="1400" dirty="0"/>
              <a:t>Напоите горячими напитками. </a:t>
            </a:r>
          </a:p>
          <a:p>
            <a:r>
              <a:rPr lang="ru-RU" sz="1400" dirty="0"/>
              <a:t> </a:t>
            </a:r>
            <a:endParaRPr lang="ru-RU" sz="1400" dirty="0" smtClean="0"/>
          </a:p>
          <a:p>
            <a:r>
              <a:rPr lang="ru-RU" sz="1400" b="1" dirty="0" smtClean="0"/>
              <a:t>Дальнейшие </a:t>
            </a:r>
            <a:r>
              <a:rPr lang="ru-RU" sz="1400" b="1" dirty="0"/>
              <a:t>действия:</a:t>
            </a:r>
            <a:r>
              <a:rPr lang="ru-RU" sz="1400" dirty="0"/>
              <a:t> </a:t>
            </a:r>
          </a:p>
          <a:p>
            <a:r>
              <a:rPr lang="ru-RU" sz="1400" dirty="0"/>
              <a:t> </a:t>
            </a:r>
            <a:r>
              <a:rPr lang="ru-RU" sz="1400" dirty="0" smtClean="0"/>
              <a:t>· </a:t>
            </a:r>
            <a:r>
              <a:rPr lang="ru-RU" sz="1400" dirty="0"/>
              <a:t>Покажите пострадавшего врачу для оценки общего состояния, степени отморожения и возможных последствий. </a:t>
            </a:r>
          </a:p>
          <a:p>
            <a:r>
              <a:rPr lang="ru-RU" sz="1400" dirty="0" smtClean="0"/>
              <a:t>· </a:t>
            </a:r>
            <a:r>
              <a:rPr lang="ru-RU" sz="1400" dirty="0"/>
              <a:t>При общем замерзании немедленно вызовите скорую медицинскую </a:t>
            </a:r>
            <a:r>
              <a:rPr lang="ru-RU" sz="1400" dirty="0" smtClean="0"/>
              <a:t>помощь.</a:t>
            </a:r>
            <a:endParaRPr lang="ru-RU" sz="1400" dirty="0"/>
          </a:p>
        </p:txBody>
      </p:sp>
      <p:sp>
        <p:nvSpPr>
          <p:cNvPr id="8" name="Rectangle 1"/>
          <p:cNvSpPr>
            <a:spLocks noChangeArrowheads="1"/>
          </p:cNvSpPr>
          <p:nvPr/>
        </p:nvSpPr>
        <p:spPr bwMode="auto">
          <a:xfrm>
            <a:off x="821220" y="-88550"/>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отморожении и замерзании</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109989"/>
            <a:ext cx="669674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 </a:t>
            </a:r>
            <a:r>
              <a:rPr lang="ru-RU" sz="1400" dirty="0"/>
              <a:t>· Повреждение электрическим током (</a:t>
            </a:r>
            <a:r>
              <a:rPr lang="ru-RU" sz="1400" dirty="0" err="1" smtClean="0"/>
              <a:t>электротравма</a:t>
            </a:r>
            <a:r>
              <a:rPr lang="ru-RU" sz="1400" dirty="0"/>
              <a:t>) возникает при воздействии молнии или электрического тока высокого напряжения. </a:t>
            </a:r>
          </a:p>
          <a:p>
            <a:r>
              <a:rPr lang="ru-RU" sz="1400" dirty="0"/>
              <a:t> </a:t>
            </a:r>
          </a:p>
          <a:p>
            <a:r>
              <a:rPr lang="ru-RU" sz="1400" dirty="0"/>
              <a:t>· Воздействие тока напряжением выше 100 вольт опасно, а свыше 500 вольт - почти всегда смертельно. </a:t>
            </a:r>
          </a:p>
          <a:p>
            <a:r>
              <a:rPr lang="ru-RU" sz="1400" dirty="0"/>
              <a:t> </a:t>
            </a:r>
          </a:p>
          <a:p>
            <a:r>
              <a:rPr lang="ru-RU" sz="1400" dirty="0"/>
              <a:t>· Степень тяжести </a:t>
            </a:r>
            <a:r>
              <a:rPr lang="ru-RU" sz="1400" dirty="0" err="1"/>
              <a:t>электротравмы</a:t>
            </a:r>
            <a:r>
              <a:rPr lang="ru-RU" sz="1400" dirty="0"/>
              <a:t> зависит от состояния кожных покровов человека, влажности его одежды, продолжительности контакта с источником электричества. </a:t>
            </a:r>
          </a:p>
          <a:p>
            <a:r>
              <a:rPr lang="ru-RU" sz="1400" dirty="0"/>
              <a:t> </a:t>
            </a:r>
          </a:p>
          <a:p>
            <a:r>
              <a:rPr lang="ru-RU" sz="1400" dirty="0"/>
              <a:t>· Поражение электрическим током может сопровождаться ожогами. </a:t>
            </a:r>
          </a:p>
          <a:p>
            <a:r>
              <a:rPr lang="ru-RU" sz="1400" dirty="0"/>
              <a:t> </a:t>
            </a:r>
          </a:p>
          <a:p>
            <a:r>
              <a:rPr lang="ru-RU" sz="1400" b="1" dirty="0"/>
              <a:t>Признаки:</a:t>
            </a:r>
            <a:r>
              <a:rPr lang="ru-RU" sz="1400" dirty="0"/>
              <a:t> </a:t>
            </a:r>
          </a:p>
          <a:p>
            <a:r>
              <a:rPr lang="ru-RU" sz="1400" dirty="0"/>
              <a:t> </a:t>
            </a:r>
            <a:r>
              <a:rPr lang="ru-RU" sz="1400" dirty="0" smtClean="0"/>
              <a:t>· </a:t>
            </a:r>
            <a:r>
              <a:rPr lang="ru-RU" sz="1400" dirty="0"/>
              <a:t>При </a:t>
            </a:r>
            <a:r>
              <a:rPr lang="ru-RU" sz="1400" dirty="0" err="1"/>
              <a:t>электротравме</a:t>
            </a:r>
            <a:r>
              <a:rPr lang="ru-RU" sz="1400" dirty="0"/>
              <a:t> возможно обморочное состояние, остановка дыхания, судороги, параличи. </a:t>
            </a:r>
          </a:p>
          <a:p>
            <a:r>
              <a:rPr lang="ru-RU" sz="1400" dirty="0"/>
              <a:t> </a:t>
            </a:r>
          </a:p>
          <a:p>
            <a:r>
              <a:rPr lang="ru-RU" sz="1400" dirty="0"/>
              <a:t>· На коже могут возникнуть термические ожоги, "знаки тока" или "знаки молнии" (участки кожи желтовато-бурого цвета или древовидные разветвленные красные полосы). </a:t>
            </a:r>
          </a:p>
          <a:p>
            <a:r>
              <a:rPr lang="ru-RU" sz="1400" dirty="0"/>
              <a:t> </a:t>
            </a:r>
          </a:p>
          <a:p>
            <a:r>
              <a:rPr lang="ru-RU" sz="1400" dirty="0"/>
              <a:t>· При сильных </a:t>
            </a:r>
            <a:r>
              <a:rPr lang="ru-RU" sz="1400" dirty="0" err="1"/>
              <a:t>электроразрядах</a:t>
            </a:r>
            <a:r>
              <a:rPr lang="ru-RU" sz="1400" dirty="0"/>
              <a:t> может наступить мгновенная смерть. </a:t>
            </a:r>
          </a:p>
        </p:txBody>
      </p:sp>
      <p:sp>
        <p:nvSpPr>
          <p:cNvPr id="8" name="Rectangle 1"/>
          <p:cNvSpPr>
            <a:spLocks noChangeArrowheads="1"/>
          </p:cNvSpPr>
          <p:nvPr/>
        </p:nvSpPr>
        <p:spPr bwMode="auto">
          <a:xfrm>
            <a:off x="821220" y="-67196"/>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a:t>
            </a:r>
            <a:r>
              <a:rPr kumimoji="0" lang="ru-RU" sz="3200" b="1" i="1" u="none" strike="noStrike" cap="none" normalizeH="0" baseline="0" dirty="0" err="1"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электротравме</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ударе молнии</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268760"/>
            <a:ext cx="691276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a:t>Действия по оказанию первой помощи: </a:t>
            </a:r>
            <a:endParaRPr lang="ru-RU" sz="1400" dirty="0"/>
          </a:p>
          <a:p>
            <a:r>
              <a:rPr lang="ru-RU" sz="1400" b="1" dirty="0"/>
              <a:t> </a:t>
            </a:r>
            <a:r>
              <a:rPr lang="ru-RU" sz="1400" dirty="0" smtClean="0"/>
              <a:t>· </a:t>
            </a:r>
            <a:r>
              <a:rPr lang="ru-RU" sz="1400" dirty="0"/>
              <a:t>Устраните воздействие тока на пострадавшего (выключите электроустановку, откиньте электропровод и т.п.) </a:t>
            </a:r>
          </a:p>
          <a:p>
            <a:r>
              <a:rPr lang="ru-RU" sz="1400" dirty="0"/>
              <a:t> </a:t>
            </a:r>
            <a:r>
              <a:rPr lang="ru-RU" sz="1400" dirty="0" smtClean="0"/>
              <a:t>· </a:t>
            </a:r>
            <a:r>
              <a:rPr lang="ru-RU" sz="1400" dirty="0"/>
              <a:t>Работайте в резиновых перчатках, резиновой обуви. Используйте </a:t>
            </a:r>
            <a:r>
              <a:rPr lang="ru-RU" sz="1400" dirty="0" err="1"/>
              <a:t>электроизолированный</a:t>
            </a:r>
            <a:r>
              <a:rPr lang="ru-RU" sz="1400" dirty="0"/>
              <a:t> инструмент. </a:t>
            </a:r>
          </a:p>
          <a:p>
            <a:r>
              <a:rPr lang="ru-RU" sz="1400" dirty="0"/>
              <a:t> </a:t>
            </a:r>
            <a:r>
              <a:rPr lang="ru-RU" sz="1400" dirty="0" smtClean="0"/>
              <a:t>· </a:t>
            </a:r>
            <a:r>
              <a:rPr lang="ru-RU" sz="1400" dirty="0"/>
              <a:t>Если пострадавший не дышит, сделайте искусственное дыхание. </a:t>
            </a:r>
          </a:p>
          <a:p>
            <a:r>
              <a:rPr lang="ru-RU" sz="1400" dirty="0"/>
              <a:t> </a:t>
            </a:r>
            <a:r>
              <a:rPr lang="ru-RU" sz="1400" dirty="0" smtClean="0"/>
              <a:t>· </a:t>
            </a:r>
            <a:r>
              <a:rPr lang="ru-RU" sz="1400" dirty="0"/>
              <a:t>При отсутствии сердцебиения сделайте непрямой массаж сердца. </a:t>
            </a:r>
          </a:p>
          <a:p>
            <a:r>
              <a:rPr lang="ru-RU" sz="1400" dirty="0"/>
              <a:t> </a:t>
            </a:r>
            <a:r>
              <a:rPr lang="ru-RU" sz="1400" dirty="0" smtClean="0"/>
              <a:t>· </a:t>
            </a:r>
            <a:r>
              <a:rPr lang="ru-RU" sz="1400" dirty="0"/>
              <a:t>Дайте пострадавшему подышать нашатырным спиртом (0,5-1 секунду).</a:t>
            </a:r>
          </a:p>
          <a:p>
            <a:r>
              <a:rPr lang="ru-RU" sz="1400" dirty="0"/>
              <a:t> </a:t>
            </a:r>
            <a:r>
              <a:rPr lang="ru-RU" sz="1400" dirty="0" smtClean="0"/>
              <a:t>· </a:t>
            </a:r>
            <a:r>
              <a:rPr lang="ru-RU" sz="1400" dirty="0"/>
              <a:t>Разотрите пострадавшего одеколоном и согрейте. </a:t>
            </a:r>
          </a:p>
          <a:p>
            <a:r>
              <a:rPr lang="ru-RU" sz="1400" dirty="0"/>
              <a:t> </a:t>
            </a:r>
            <a:r>
              <a:rPr lang="ru-RU" sz="1400" dirty="0" smtClean="0"/>
              <a:t>· </a:t>
            </a:r>
            <a:r>
              <a:rPr lang="ru-RU" sz="1400" dirty="0"/>
              <a:t>Наложите стерильную повязку на место </a:t>
            </a:r>
            <a:r>
              <a:rPr lang="ru-RU" sz="1400" dirty="0" err="1"/>
              <a:t>электротравмы</a:t>
            </a:r>
            <a:r>
              <a:rPr lang="ru-RU" sz="1400" dirty="0"/>
              <a:t>. </a:t>
            </a:r>
          </a:p>
          <a:p>
            <a:r>
              <a:rPr lang="ru-RU" sz="1400" dirty="0"/>
              <a:t> </a:t>
            </a:r>
          </a:p>
          <a:p>
            <a:r>
              <a:rPr lang="ru-RU" sz="1400" b="1" dirty="0"/>
              <a:t>Дальнейшие действия: </a:t>
            </a:r>
            <a:endParaRPr lang="ru-RU" sz="1400" dirty="0"/>
          </a:p>
          <a:p>
            <a:r>
              <a:rPr lang="ru-RU" sz="1400" b="1" dirty="0"/>
              <a:t> </a:t>
            </a:r>
            <a:r>
              <a:rPr lang="ru-RU" sz="1400" dirty="0" smtClean="0"/>
              <a:t>· </a:t>
            </a:r>
            <a:r>
              <a:rPr lang="ru-RU" sz="1400" dirty="0"/>
              <a:t>Вызовите скорую медицинскую помощь (тел.03). </a:t>
            </a:r>
          </a:p>
          <a:p>
            <a:r>
              <a:rPr lang="ru-RU" sz="1400" dirty="0"/>
              <a:t> </a:t>
            </a:r>
            <a:r>
              <a:rPr lang="ru-RU" sz="1400" dirty="0" smtClean="0"/>
              <a:t>· </a:t>
            </a:r>
            <a:r>
              <a:rPr lang="ru-RU" sz="1400" dirty="0"/>
              <a:t>Проводите мероприятия по неотложной помощи до прибытия реанимационной бригады</a:t>
            </a:r>
            <a:r>
              <a:rPr lang="ru-RU" sz="1400" dirty="0" smtClean="0"/>
              <a:t>.</a:t>
            </a:r>
            <a:endParaRPr lang="ru-RU" sz="1400" dirty="0"/>
          </a:p>
          <a:p>
            <a:r>
              <a:rPr lang="ru-RU" sz="1400" dirty="0"/>
              <a:t> </a:t>
            </a:r>
            <a:r>
              <a:rPr lang="ru-RU" sz="1400" dirty="0" smtClean="0"/>
              <a:t>· </a:t>
            </a:r>
            <a:r>
              <a:rPr lang="ru-RU" sz="1400" dirty="0"/>
              <a:t>Не закапывайте пострадавшего в землю! Это ложное заблуждение, пострадавший не оживет, но драгоценное время будет упущено!</a:t>
            </a:r>
          </a:p>
        </p:txBody>
      </p:sp>
      <p:sp>
        <p:nvSpPr>
          <p:cNvPr id="8" name="Rectangle 1"/>
          <p:cNvSpPr>
            <a:spLocks noChangeArrowheads="1"/>
          </p:cNvSpPr>
          <p:nvPr/>
        </p:nvSpPr>
        <p:spPr bwMode="auto">
          <a:xfrm>
            <a:off x="865029" y="-88551"/>
            <a:ext cx="7429552"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Первая помощь при </a:t>
            </a:r>
            <a:r>
              <a:rPr kumimoji="0" lang="ru-RU" sz="3200" b="1" i="1" u="none" strike="noStrike" cap="none" normalizeH="0" baseline="0" dirty="0" err="1"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электротравме</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ударе молнии</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09781" y="1196752"/>
            <a:ext cx="691860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Между ожогами от кипятка и от горячих предметов нет большой разницы; в обоих случаях травма тканей вызывается высокой температурой. Поражение тканей происходит быстро, и тут самое главное, что может сделать спасатель, это немедленно снизить температуру ожога. Охлаждение существенно уменьшает серьезность ожога и облегчает сильную боль.</a:t>
            </a:r>
          </a:p>
          <a:p>
            <a:r>
              <a:rPr lang="ru-RU" sz="1400" dirty="0"/>
              <a:t> </a:t>
            </a:r>
          </a:p>
          <a:p>
            <a:r>
              <a:rPr lang="ru-RU" sz="1400" b="1" dirty="0"/>
              <a:t> </a:t>
            </a:r>
            <a:endParaRPr lang="ru-RU" sz="1400" dirty="0"/>
          </a:p>
          <a:p>
            <a:r>
              <a:rPr lang="ru-RU" sz="1400" dirty="0"/>
              <a:t>- Удалите или срежьте всю одежду, покрывающую обожженную поверхность тела (а). </a:t>
            </a:r>
          </a:p>
          <a:p>
            <a:r>
              <a:rPr lang="ru-RU" sz="1400" dirty="0"/>
              <a:t> </a:t>
            </a:r>
          </a:p>
          <a:p>
            <a:r>
              <a:rPr lang="ru-RU" sz="1400" dirty="0"/>
              <a:t>- Удалите все потенциально сдавливающие предметы (кольца, браслеты, часы и пр. до того, как начнется отек. </a:t>
            </a:r>
          </a:p>
          <a:p>
            <a:r>
              <a:rPr lang="ru-RU" sz="1400" dirty="0"/>
              <a:t> </a:t>
            </a:r>
          </a:p>
          <a:p>
            <a:r>
              <a:rPr lang="ru-RU" sz="1400" dirty="0"/>
              <a:t>- Подержите обожженное место под струёй холодной воды не менее 10 минут (</a:t>
            </a:r>
            <a:r>
              <a:rPr lang="ru-RU" sz="1400" dirty="0" err="1"/>
              <a:t>b</a:t>
            </a:r>
            <a:r>
              <a:rPr lang="ru-RU" sz="1400" dirty="0"/>
              <a:t>). С помощью одной этой меры можно снизить тяжесть ожога, и он вместо тяжелого окажется легким. Ее следует применять по возможности при всех ожогах. </a:t>
            </a:r>
          </a:p>
        </p:txBody>
      </p:sp>
      <p:sp>
        <p:nvSpPr>
          <p:cNvPr id="8" name="Rectangle 1"/>
          <p:cNvSpPr>
            <a:spLocks noChangeArrowheads="1"/>
          </p:cNvSpPr>
          <p:nvPr/>
        </p:nvSpPr>
        <p:spPr bwMode="auto">
          <a:xfrm>
            <a:off x="755576" y="-99392"/>
            <a:ext cx="7429552" cy="160807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rPr>
              <a:t>Обработка ожогов от кипятка и горячих предметов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00101" y="1340768"/>
            <a:ext cx="371477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 </a:t>
            </a:r>
            <a:r>
              <a:rPr lang="ru-RU" sz="1400" dirty="0"/>
              <a:t>Не мажьте ожоги маслом, мазями или лосьонами. Не отрывайте ничего, что прилипло к поверхности ожога.</a:t>
            </a:r>
          </a:p>
          <a:p>
            <a:r>
              <a:rPr lang="ru-RU" sz="1400" dirty="0"/>
              <a:t> </a:t>
            </a:r>
            <a:endParaRPr lang="en-US" sz="1400" b="1" dirty="0"/>
          </a:p>
          <a:p>
            <a:endParaRPr lang="en-US" sz="1400" b="1" dirty="0" smtClean="0"/>
          </a:p>
          <a:p>
            <a:endParaRPr lang="en-US" sz="1400" b="1" dirty="0"/>
          </a:p>
          <a:p>
            <a:endParaRPr lang="en-US" sz="1400" b="1" dirty="0" smtClean="0"/>
          </a:p>
          <a:p>
            <a:endParaRPr lang="en-US" sz="1400" b="1" dirty="0" smtClean="0"/>
          </a:p>
          <a:p>
            <a:pPr algn="ctr"/>
            <a:r>
              <a:rPr lang="ru-RU" sz="1400" b="1" dirty="0"/>
              <a:t>ПУЗЫРИ</a:t>
            </a:r>
            <a:endParaRPr lang="en-US" sz="1400" b="1" dirty="0"/>
          </a:p>
          <a:p>
            <a:endParaRPr lang="ru-RU" sz="1400" dirty="0"/>
          </a:p>
          <a:p>
            <a:r>
              <a:rPr lang="ru-RU" sz="1400" b="1" dirty="0"/>
              <a:t> </a:t>
            </a:r>
            <a:r>
              <a:rPr lang="ru-RU" sz="1400" dirty="0" smtClean="0"/>
              <a:t>- </a:t>
            </a:r>
            <a:r>
              <a:rPr lang="ru-RU" sz="1400" dirty="0"/>
              <a:t>Их нужно по возможности держать целыми. Для этого осторожно наложите мягкую прокладку с пышным слоем ваты сверху и зафиксируйте ее, стараясь не давить на ожог, прозрачной липкой </a:t>
            </a:r>
            <a:r>
              <a:rPr lang="ru-RU" sz="1400" dirty="0" smtClean="0"/>
              <a:t>лентой.</a:t>
            </a:r>
            <a:endParaRPr lang="ru-RU" sz="1400" dirty="0"/>
          </a:p>
        </p:txBody>
      </p:sp>
      <p:sp>
        <p:nvSpPr>
          <p:cNvPr id="8" name="Rectangle 1"/>
          <p:cNvSpPr>
            <a:spLocks noChangeArrowheads="1"/>
          </p:cNvSpPr>
          <p:nvPr/>
        </p:nvSpPr>
        <p:spPr bwMode="auto">
          <a:xfrm>
            <a:off x="899592" y="-99392"/>
            <a:ext cx="7429552" cy="160807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rPr>
              <a:t>Обработка ожогов от кипятка и горячих предметов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pic>
        <p:nvPicPr>
          <p:cNvPr id="7" name="Рисунок 6"/>
          <p:cNvPicPr/>
          <p:nvPr/>
        </p:nvPicPr>
        <p:blipFill>
          <a:blip r:embed="rId2"/>
          <a:srcRect/>
          <a:stretch>
            <a:fillRect/>
          </a:stretch>
        </p:blipFill>
        <p:spPr bwMode="auto">
          <a:xfrm>
            <a:off x="4714874" y="1280496"/>
            <a:ext cx="3429024" cy="37147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3" y="1304473"/>
            <a:ext cx="6840761"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a:t>Обработка прорванных </a:t>
            </a:r>
            <a:r>
              <a:rPr lang="ru-RU" sz="1400" b="1" dirty="0" smtClean="0"/>
              <a:t>пузырей</a:t>
            </a:r>
            <a:endParaRPr lang="ru-RU" sz="1400" dirty="0"/>
          </a:p>
          <a:p>
            <a:r>
              <a:rPr lang="ru-RU" sz="1400" dirty="0"/>
              <a:t>- Прорванные пузыри накройте стерильной салфеткой (а), если есть. </a:t>
            </a:r>
          </a:p>
          <a:p>
            <a:r>
              <a:rPr lang="ru-RU" sz="1400" dirty="0"/>
              <a:t>- Сверху положите еще одну прокладку из ваты и закрепите липкой лентой (</a:t>
            </a:r>
            <a:r>
              <a:rPr lang="ru-RU" sz="1400" dirty="0" err="1"/>
              <a:t>b</a:t>
            </a:r>
            <a:r>
              <a:rPr lang="ru-RU" sz="1400" dirty="0"/>
              <a:t>). </a:t>
            </a:r>
          </a:p>
          <a:p>
            <a:r>
              <a:rPr lang="ru-RU" sz="1400" dirty="0"/>
              <a:t> </a:t>
            </a:r>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r>
              <a:rPr lang="ru-RU" sz="1400" dirty="0"/>
              <a:t> </a:t>
            </a:r>
          </a:p>
          <a:p>
            <a:endParaRPr lang="en-US" sz="1400" dirty="0" smtClean="0"/>
          </a:p>
          <a:p>
            <a:r>
              <a:rPr lang="ru-RU" sz="1400" dirty="0" smtClean="0"/>
              <a:t>- </a:t>
            </a:r>
            <a:r>
              <a:rPr lang="ru-RU" sz="1400" dirty="0"/>
              <a:t>Нельзя специально прорезать или прокалывать пузырь. Наружный слой кожи образует идеальную защиту для лежащих под ним тканей, которые могут оказаться очень восприимчивыми к инфекции.</a:t>
            </a:r>
          </a:p>
        </p:txBody>
      </p:sp>
      <p:sp>
        <p:nvSpPr>
          <p:cNvPr id="8" name="Rectangle 1"/>
          <p:cNvSpPr>
            <a:spLocks noChangeArrowheads="1"/>
          </p:cNvSpPr>
          <p:nvPr/>
        </p:nvSpPr>
        <p:spPr bwMode="auto">
          <a:xfrm>
            <a:off x="827584" y="-112835"/>
            <a:ext cx="7429552"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rPr>
              <a:t>Обработка ожогов от кипятка и горячих предметов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pic>
        <p:nvPicPr>
          <p:cNvPr id="9" name="Рисунок 8"/>
          <p:cNvPicPr/>
          <p:nvPr/>
        </p:nvPicPr>
        <p:blipFill>
          <a:blip r:embed="rId2"/>
          <a:srcRect/>
          <a:stretch>
            <a:fillRect/>
          </a:stretch>
        </p:blipFill>
        <p:spPr bwMode="auto">
          <a:xfrm>
            <a:off x="2457723" y="2022094"/>
            <a:ext cx="4300559" cy="25012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103425" name="Rectangle 1"/>
          <p:cNvSpPr>
            <a:spLocks noChangeArrowheads="1"/>
          </p:cNvSpPr>
          <p:nvPr/>
        </p:nvSpPr>
        <p:spPr bwMode="auto">
          <a:xfrm>
            <a:off x="1115616" y="980728"/>
            <a:ext cx="526187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Щелочи более опасны, чем кислоты, так как они глубже проникают и глазную ткань и трудней удаляются. Главная опасность заключается в потере зрения при поражении роговицы глаза. И здесь самое главное - немедленно и тщательно промыть глаз</a:t>
            </a:r>
            <a:r>
              <a:rPr lang="ru-RU" sz="1400" dirty="0" smtClean="0"/>
              <a:t>.</a:t>
            </a:r>
            <a:endParaRPr lang="ru-RU" sz="1400" dirty="0"/>
          </a:p>
          <a:p>
            <a:pPr algn="ctr"/>
            <a:r>
              <a:rPr lang="ru-RU" sz="1400" dirty="0"/>
              <a:t>Промывка и обработка глаза</a:t>
            </a:r>
          </a:p>
          <a:p>
            <a:r>
              <a:rPr lang="ru-RU" sz="1400" dirty="0"/>
              <a:t> </a:t>
            </a:r>
            <a:r>
              <a:rPr lang="ru-RU" sz="1400" dirty="0" smtClean="0"/>
              <a:t>- </a:t>
            </a:r>
            <a:r>
              <a:rPr lang="ru-RU" sz="1400" dirty="0"/>
              <a:t>Пострадавший должен подержать голову под краном, так, чтобы струя воды текла прямо в глаз (а). При этом его голову нужно наклонить вбок, тогда вода не попадет в неповрежденный глаз. </a:t>
            </a:r>
          </a:p>
          <a:p>
            <a:r>
              <a:rPr lang="ru-RU" sz="1400" dirty="0"/>
              <a:t> </a:t>
            </a:r>
            <a:r>
              <a:rPr lang="ru-RU" sz="1400" dirty="0" smtClean="0"/>
              <a:t>- </a:t>
            </a:r>
            <a:r>
              <a:rPr lang="ru-RU" sz="1400" dirty="0"/>
              <a:t>Во время промывки важно не смыкать веки. Если пострадавший не может делать это сам, ему нужно придерживать веки (</a:t>
            </a:r>
            <a:r>
              <a:rPr lang="ru-RU" sz="1400" dirty="0" err="1"/>
              <a:t>b</a:t>
            </a:r>
            <a:r>
              <a:rPr lang="ru-RU" sz="1400" dirty="0"/>
              <a:t>). </a:t>
            </a:r>
          </a:p>
          <a:p>
            <a:r>
              <a:rPr lang="ru-RU" sz="1400" dirty="0"/>
              <a:t> </a:t>
            </a:r>
            <a:r>
              <a:rPr lang="ru-RU" sz="1400" dirty="0" smtClean="0"/>
              <a:t>- </a:t>
            </a:r>
            <a:r>
              <a:rPr lang="ru-RU" sz="1400" dirty="0"/>
              <a:t>Продолжайте промывать глаз столько, сколько вам кажется нужным. Для щелочного ожога 10 минут - минимальное время. Если поражены оба глаза, промывайте их по очереди, по 10 секунд каждый. </a:t>
            </a:r>
          </a:p>
          <a:p>
            <a:r>
              <a:rPr lang="ru-RU" sz="1400" dirty="0"/>
              <a:t> </a:t>
            </a:r>
            <a:r>
              <a:rPr lang="ru-RU" sz="1400" dirty="0" smtClean="0"/>
              <a:t>- </a:t>
            </a:r>
            <a:r>
              <a:rPr lang="ru-RU" sz="1400" dirty="0"/>
              <a:t>После промывки наложите на закрытый глаз стерильную или просто чистую салфетку и закрепите ее прозрачной липкой лентой (с). </a:t>
            </a:r>
          </a:p>
        </p:txBody>
      </p:sp>
      <p:sp>
        <p:nvSpPr>
          <p:cNvPr id="8" name="Rectangle 1"/>
          <p:cNvSpPr>
            <a:spLocks noChangeArrowheads="1"/>
          </p:cNvSpPr>
          <p:nvPr/>
        </p:nvSpPr>
        <p:spPr bwMode="auto">
          <a:xfrm>
            <a:off x="569830" y="202226"/>
            <a:ext cx="742955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Химические ожоги глаз</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p:txBody>
      </p:sp>
      <p:pic>
        <p:nvPicPr>
          <p:cNvPr id="10" name="Рисунок 9"/>
          <p:cNvPicPr/>
          <p:nvPr/>
        </p:nvPicPr>
        <p:blipFill>
          <a:blip r:embed="rId2"/>
          <a:srcRect/>
          <a:stretch>
            <a:fillRect/>
          </a:stretch>
        </p:blipFill>
        <p:spPr bwMode="auto">
          <a:xfrm>
            <a:off x="6217377" y="1076561"/>
            <a:ext cx="1782005" cy="4731528"/>
          </a:xfrm>
          <a:prstGeom prst="rect">
            <a:avLst/>
          </a:prstGeom>
          <a:noFill/>
          <a:ln w="9525">
            <a:noFill/>
            <a:miter lim="800000"/>
            <a:headEnd/>
            <a:tailEnd/>
          </a:ln>
        </p:spPr>
      </p:pic>
      <p:sp>
        <p:nvSpPr>
          <p:cNvPr id="11" name="Rectangle 1"/>
          <p:cNvSpPr>
            <a:spLocks noChangeArrowheads="1"/>
          </p:cNvSpPr>
          <p:nvPr/>
        </p:nvSpPr>
        <p:spPr bwMode="auto">
          <a:xfrm>
            <a:off x="1101968" y="5312085"/>
            <a:ext cx="5115409" cy="62318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r>
              <a:rPr lang="ru-RU" sz="1400" dirty="0"/>
              <a:t>- Как можно скорей позаботьтесь о госпитализации пострадавшего, покажите его офтальмологу.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6" y="1443551"/>
            <a:ext cx="358186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Сначала самое важное - нарушить контакт между жертвой и электрической проводкой, и сделать это так, чтобы самому не получить удар током.</a:t>
            </a:r>
          </a:p>
          <a:p>
            <a:r>
              <a:rPr lang="ru-RU" sz="1400" dirty="0"/>
              <a:t> </a:t>
            </a:r>
          </a:p>
          <a:p>
            <a:r>
              <a:rPr lang="ru-RU" sz="1400" dirty="0"/>
              <a:t>В случае электрического шока и ожогов:</a:t>
            </a:r>
          </a:p>
          <a:p>
            <a:r>
              <a:rPr lang="ru-RU" sz="1400" dirty="0"/>
              <a:t> </a:t>
            </a:r>
            <a:r>
              <a:rPr lang="ru-RU" sz="1400" dirty="0" smtClean="0"/>
              <a:t>- </a:t>
            </a:r>
            <a:r>
              <a:rPr lang="ru-RU" sz="1400" dirty="0"/>
              <a:t>Немедленно отключите электричество - выверните пробки или вытащите штепсель, или полностью отключите подачу электричества в ваше жилье.  </a:t>
            </a:r>
          </a:p>
          <a:p>
            <a:r>
              <a:rPr lang="ru-RU" sz="1400" dirty="0"/>
              <a:t> </a:t>
            </a:r>
            <a:r>
              <a:rPr lang="ru-RU" sz="1400" dirty="0" smtClean="0"/>
              <a:t>- </a:t>
            </a:r>
            <a:r>
              <a:rPr lang="ru-RU" sz="1400" dirty="0"/>
              <a:t>При необходимости помогайте себе рукояткой метлы или деревянным стулом, стоя при этом на сухом резиновом коврике, книге или сложенной газете, чтобы отодвинуть руку пострадавшего от электрического провода (а). </a:t>
            </a:r>
          </a:p>
        </p:txBody>
      </p:sp>
      <p:sp>
        <p:nvSpPr>
          <p:cNvPr id="8" name="Rectangle 1"/>
          <p:cNvSpPr>
            <a:spLocks noChangeArrowheads="1"/>
          </p:cNvSpPr>
          <p:nvPr/>
        </p:nvSpPr>
        <p:spPr bwMode="auto">
          <a:xfrm>
            <a:off x="971600" y="173580"/>
            <a:ext cx="7213528" cy="106681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Электрические  ожоги </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pic>
        <p:nvPicPr>
          <p:cNvPr id="9" name="Рисунок 8"/>
          <p:cNvPicPr/>
          <p:nvPr/>
        </p:nvPicPr>
        <p:blipFill>
          <a:blip r:embed="rId2"/>
          <a:srcRect/>
          <a:stretch>
            <a:fillRect/>
          </a:stretch>
        </p:blipFill>
        <p:spPr bwMode="auto">
          <a:xfrm>
            <a:off x="4860032" y="1268760"/>
            <a:ext cx="3053976" cy="42946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066644" y="-112835"/>
            <a:ext cx="7000924"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Выполнение</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и</a:t>
            </a:r>
            <a:r>
              <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скусственной</a:t>
            </a:r>
            <a:r>
              <a:rPr kumimoji="0" lang="ru-RU" sz="3200" b="1" i="1" u="none" strike="noStrike" cap="none" normalizeH="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rPr>
              <a:t> вентиляции легких</a:t>
            </a:r>
            <a:endParaRPr kumimoji="0" lang="ru-RU" sz="3200" b="1"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1" u="none" strike="noStrike" cap="none" normalizeH="0" baseline="0" dirty="0" smtClean="0">
              <a:ln>
                <a:noFill/>
              </a:ln>
              <a:solidFill>
                <a:srgbClr val="FFC000"/>
              </a:solidFill>
              <a:effectLst>
                <a:outerShdw blurRad="38100" dist="38100" dir="2700000" algn="tl">
                  <a:srgbClr val="000000">
                    <a:alpha val="43137"/>
                  </a:srgbClr>
                </a:outerShdw>
              </a:effectLst>
              <a:latin typeface="Monotype Corsiva" panose="03010101010201010101" pitchFamily="66" charset="0"/>
              <a:cs typeface="Arial" pitchFamily="34" charset="0"/>
            </a:endParaRPr>
          </a:p>
        </p:txBody>
      </p:sp>
      <p:sp>
        <p:nvSpPr>
          <p:cNvPr id="54276" name="Rectangle 4"/>
          <p:cNvSpPr>
            <a:spLocks noChangeArrowheads="1"/>
          </p:cNvSpPr>
          <p:nvPr/>
        </p:nvSpPr>
        <p:spPr bwMode="auto">
          <a:xfrm rot="10800000" flipV="1">
            <a:off x="1187623" y="1534341"/>
            <a:ext cx="68519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dirty="0"/>
              <a:t>Если грудная клетка не вздымается, </a:t>
            </a:r>
            <a:r>
              <a:rPr lang="ru-RU" sz="1400" dirty="0" smtClean="0"/>
              <a:t> проверьте:</a:t>
            </a:r>
          </a:p>
          <a:p>
            <a:pPr algn="ctr"/>
            <a:endParaRPr lang="ru-RU" sz="1400" dirty="0" smtClean="0"/>
          </a:p>
          <a:p>
            <a:r>
              <a:rPr lang="ru-RU" sz="1400" dirty="0" smtClean="0"/>
              <a:t>1</a:t>
            </a:r>
            <a:r>
              <a:rPr lang="ru-RU" sz="1400" dirty="0"/>
              <a:t>. Плотно ли зажат собственный нос. </a:t>
            </a:r>
          </a:p>
          <a:p>
            <a:r>
              <a:rPr lang="ru-RU" sz="1400" dirty="0"/>
              <a:t>2. Плотно ли вы охватываете рот или нос. </a:t>
            </a:r>
          </a:p>
          <a:p>
            <a:r>
              <a:rPr lang="ru-RU" sz="1400" dirty="0"/>
              <a:t>3. Достаточно ли энергично вы выдыхаете воздух. </a:t>
            </a:r>
          </a:p>
          <a:p>
            <a:r>
              <a:rPr lang="ru-RU" sz="1400" dirty="0"/>
              <a:t> </a:t>
            </a:r>
          </a:p>
          <a:p>
            <a:r>
              <a:rPr lang="ru-RU" sz="1400" dirty="0"/>
              <a:t>Если, несмотря ни на что, вы все-таки не достигаете цели, у пострадавшего скорее всего заблокированы дыхательные </a:t>
            </a:r>
            <a:r>
              <a:rPr lang="ru-RU" sz="1400" dirty="0" smtClean="0"/>
              <a:t>пути</a:t>
            </a:r>
            <a:endParaRPr lang="ru-RU" sz="1400" dirty="0"/>
          </a:p>
        </p:txBody>
      </p:sp>
      <p:sp>
        <p:nvSpPr>
          <p:cNvPr id="54277" name="Rectangle 5"/>
          <p:cNvSpPr>
            <a:spLocks noChangeArrowheads="1"/>
          </p:cNvSpPr>
          <p:nvPr/>
        </p:nvSpPr>
        <p:spPr bwMode="auto">
          <a:xfrm>
            <a:off x="1" y="3257891"/>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5" y="1381137"/>
            <a:ext cx="67687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a:t>- Когда пострадавший будет в безопасности, проверьте его дыхание и пульс. </a:t>
            </a:r>
          </a:p>
          <a:p>
            <a:r>
              <a:rPr lang="ru-RU" sz="1400" dirty="0"/>
              <a:t>- При необходимости проделайте искусственное дыхание и непрямой массаж сердца. </a:t>
            </a:r>
          </a:p>
          <a:p>
            <a:r>
              <a:rPr lang="ru-RU" sz="1400" dirty="0"/>
              <a:t>- Уложите пострадавшего на бок, если он без сознания. </a:t>
            </a:r>
          </a:p>
          <a:p>
            <a:r>
              <a:rPr lang="ru-RU" sz="1400" dirty="0"/>
              <a:t>- Обработайте места ожогов в точках, где электрический ток входил и выходил из тела, охладив их водой.  </a:t>
            </a:r>
          </a:p>
          <a:p>
            <a:pPr>
              <a:buFontTx/>
              <a:buChar char="-"/>
            </a:pPr>
            <a:r>
              <a:rPr lang="ru-RU" sz="1400" dirty="0" smtClean="0"/>
              <a:t>Наложите </a:t>
            </a:r>
            <a:r>
              <a:rPr lang="ru-RU" sz="1400" dirty="0"/>
              <a:t>стерильную или чистую салфетку и забинтуйте (b). </a:t>
            </a:r>
          </a:p>
          <a:p>
            <a:r>
              <a:rPr lang="ru-RU" sz="1400" dirty="0" smtClean="0"/>
              <a:t>- </a:t>
            </a:r>
            <a:r>
              <a:rPr lang="ru-RU" sz="1400" dirty="0"/>
              <a:t>Никогда не лейте воду, если пострадавший все еще касается электрического провода</a:t>
            </a:r>
            <a:r>
              <a:rPr lang="ru-RU" sz="1400" dirty="0" smtClean="0"/>
              <a:t>.</a:t>
            </a:r>
            <a:endParaRPr lang="ru-RU" sz="1400" dirty="0"/>
          </a:p>
        </p:txBody>
      </p:sp>
      <p:sp>
        <p:nvSpPr>
          <p:cNvPr id="8" name="Rectangle 1"/>
          <p:cNvSpPr>
            <a:spLocks noChangeArrowheads="1"/>
          </p:cNvSpPr>
          <p:nvPr/>
        </p:nvSpPr>
        <p:spPr bwMode="auto">
          <a:xfrm>
            <a:off x="755576" y="362967"/>
            <a:ext cx="7429552" cy="1054074"/>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Электрические  ожоги </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pic>
        <p:nvPicPr>
          <p:cNvPr id="10" name="Рисунок 9"/>
          <p:cNvPicPr/>
          <p:nvPr/>
        </p:nvPicPr>
        <p:blipFill>
          <a:blip r:embed="rId2"/>
          <a:srcRect/>
          <a:stretch>
            <a:fillRect/>
          </a:stretch>
        </p:blipFill>
        <p:spPr bwMode="auto">
          <a:xfrm>
            <a:off x="2648306" y="3358062"/>
            <a:ext cx="3847390" cy="21283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43608" y="1146374"/>
            <a:ext cx="6912768" cy="4442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Чаще всего ранению подвергаются верхние и нижние конечности, реже встречаются раны лица, шеи и грудной клетки. В ротовой полости животных и людей обитает большое количество микроорганизмов, вызывающих различные заболевания с тяжелыми последствиями. Наиболее опасные и распространенные заболевания - бешенство и столбняк.</a:t>
            </a:r>
          </a:p>
          <a:p>
            <a:pPr indent="360000" algn="just"/>
            <a:r>
              <a:rPr lang="ru-RU" sz="1400" dirty="0"/>
              <a:t> </a:t>
            </a:r>
            <a:r>
              <a:rPr lang="ru-RU" sz="1400" b="1" dirty="0" smtClean="0"/>
              <a:t>Признаки </a:t>
            </a:r>
            <a:r>
              <a:rPr lang="ru-RU" sz="1400" b="1" dirty="0"/>
              <a:t>укуса животного</a:t>
            </a:r>
            <a:endParaRPr lang="ru-RU" sz="1400" dirty="0"/>
          </a:p>
          <a:p>
            <a:pPr indent="360000" algn="just"/>
            <a:r>
              <a:rPr lang="ru-RU" sz="1400" b="1" dirty="0"/>
              <a:t> </a:t>
            </a:r>
            <a:r>
              <a:rPr lang="ru-RU" sz="1400" dirty="0" smtClean="0"/>
              <a:t>· </a:t>
            </a:r>
            <a:r>
              <a:rPr lang="ru-RU" sz="1400" dirty="0"/>
              <a:t>Нарушение целостности кожных покровов, рана. </a:t>
            </a:r>
          </a:p>
          <a:p>
            <a:pPr indent="360000" algn="just"/>
            <a:r>
              <a:rPr lang="ru-RU" sz="1400" dirty="0"/>
              <a:t>· Может быть кровотечение. </a:t>
            </a:r>
          </a:p>
          <a:p>
            <a:pPr indent="360000" algn="just"/>
            <a:r>
              <a:rPr lang="ru-RU" sz="1400" b="1" dirty="0"/>
              <a:t> </a:t>
            </a:r>
            <a:r>
              <a:rPr lang="ru-RU" sz="1400" b="1" dirty="0" smtClean="0"/>
              <a:t>Помощь </a:t>
            </a:r>
            <a:r>
              <a:rPr lang="ru-RU" sz="1400" b="1" dirty="0"/>
              <a:t>при укусе животного</a:t>
            </a:r>
            <a:endParaRPr lang="ru-RU" sz="1400" dirty="0"/>
          </a:p>
          <a:p>
            <a:pPr indent="360000" algn="just"/>
            <a:r>
              <a:rPr lang="ru-RU" sz="1400" dirty="0"/>
              <a:t>· Личная безопасность. </a:t>
            </a:r>
          </a:p>
          <a:p>
            <a:pPr indent="360000" algn="just"/>
            <a:r>
              <a:rPr lang="ru-RU" sz="1400" dirty="0"/>
              <a:t>· Проверить ABC (проходимость дыхательных путей, дыхание, кровообращение). </a:t>
            </a:r>
          </a:p>
          <a:p>
            <a:pPr indent="360000" algn="just"/>
            <a:r>
              <a:rPr lang="ru-RU" sz="1400" dirty="0"/>
              <a:t>·  Остановите кровотечений (артериальное или венозное), если оно есть. </a:t>
            </a:r>
          </a:p>
          <a:p>
            <a:pPr indent="360000" algn="just"/>
            <a:r>
              <a:rPr lang="ru-RU" sz="1400" dirty="0"/>
              <a:t>· Обильно промыть рану мыльной водой. </a:t>
            </a:r>
          </a:p>
          <a:p>
            <a:pPr indent="360000" algn="just"/>
            <a:r>
              <a:rPr lang="ru-RU" sz="1400" dirty="0"/>
              <a:t>· Наложите на рану салфетку, пропитанную перекисью водорода для профилактики инфицирования. </a:t>
            </a:r>
          </a:p>
          <a:p>
            <a:pPr indent="360000" algn="just"/>
            <a:r>
              <a:rPr lang="ru-RU" sz="1400" dirty="0"/>
              <a:t>· Наложите на рану чистую повязку. </a:t>
            </a:r>
          </a:p>
          <a:p>
            <a:pPr indent="360000" algn="just"/>
            <a:r>
              <a:rPr lang="ru-RU" sz="1400" dirty="0"/>
              <a:t>· При обширной травме зафиксируйте конечность. </a:t>
            </a:r>
          </a:p>
          <a:p>
            <a:pPr indent="360000" algn="just"/>
            <a:r>
              <a:rPr lang="ru-RU" sz="1400" dirty="0"/>
              <a:t>· Направьте пострадавшего в травматологический пункт для профилактики бешенства и столбняка.</a:t>
            </a:r>
          </a:p>
        </p:txBody>
      </p:sp>
      <p:sp>
        <p:nvSpPr>
          <p:cNvPr id="8" name="Rectangle 1"/>
          <p:cNvSpPr>
            <a:spLocks noChangeArrowheads="1"/>
          </p:cNvSpPr>
          <p:nvPr/>
        </p:nvSpPr>
        <p:spPr bwMode="auto">
          <a:xfrm>
            <a:off x="1043608" y="-40827"/>
            <a:ext cx="7128792"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укусах насекомых, змей и </a:t>
            </a:r>
            <a:r>
              <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rPr>
              <a:t>т.д.</a:t>
            </a:r>
            <a:endParaRPr lang="ru-RU" sz="3200" dirty="0"/>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4" y="1049220"/>
            <a:ext cx="676875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a:t>Признаки действия яда</a:t>
            </a:r>
            <a:endParaRPr lang="ru-RU" sz="1400" dirty="0"/>
          </a:p>
          <a:p>
            <a:pPr algn="just"/>
            <a:r>
              <a:rPr lang="ru-RU" sz="1400" b="1" dirty="0"/>
              <a:t> </a:t>
            </a:r>
            <a:r>
              <a:rPr lang="ru-RU" sz="1400" dirty="0" smtClean="0"/>
              <a:t>• </a:t>
            </a:r>
            <a:r>
              <a:rPr lang="ru-RU" sz="1400" dirty="0"/>
              <a:t>В первые минуты в зоне укуса появляется местное покраснение, отечность, местные кровоизлияние («синяки»).</a:t>
            </a:r>
          </a:p>
          <a:p>
            <a:pPr algn="just"/>
            <a:r>
              <a:rPr lang="ru-RU" sz="1400" dirty="0" smtClean="0"/>
              <a:t>• </a:t>
            </a:r>
            <a:r>
              <a:rPr lang="ru-RU" sz="1400" dirty="0"/>
              <a:t>Кровоизлияние распространяется вверх и вниз от зоны укуса, усиливается отек, кожа принимает багрово-синюшный оттенок, возможно образование на коже пузырей со светлым или кровянистым содержимым.</a:t>
            </a:r>
          </a:p>
          <a:p>
            <a:pPr algn="just"/>
            <a:r>
              <a:rPr lang="ru-RU" sz="1400" dirty="0" smtClean="0"/>
              <a:t>• </a:t>
            </a:r>
            <a:r>
              <a:rPr lang="ru-RU" sz="1400" dirty="0"/>
              <a:t>В зоне укуса образуются некротические язвочки, ранки укуса могут длительно кровоточить.</a:t>
            </a:r>
          </a:p>
          <a:p>
            <a:pPr algn="just"/>
            <a:r>
              <a:rPr lang="ru-RU" sz="1400" dirty="0" smtClean="0"/>
              <a:t>• </a:t>
            </a:r>
            <a:r>
              <a:rPr lang="ru-RU" sz="1400" dirty="0"/>
              <a:t>В пораженной конечности развивается лимфангит с поражением подмышечных или паховых </a:t>
            </a:r>
            <a:r>
              <a:rPr lang="ru-RU" sz="1400" dirty="0" err="1"/>
              <a:t>лимфоузлов</a:t>
            </a:r>
            <a:r>
              <a:rPr lang="ru-RU" sz="1400" dirty="0"/>
              <a:t>.</a:t>
            </a:r>
          </a:p>
          <a:p>
            <a:pPr algn="just"/>
            <a:r>
              <a:rPr lang="ru-RU" sz="1400" dirty="0" smtClean="0"/>
              <a:t>• </a:t>
            </a:r>
            <a:r>
              <a:rPr lang="ru-RU" sz="1400" dirty="0"/>
              <a:t>При длительном воздействии яда и неоказании помощи возможно внутреннее кровоизлияние в толщу тканей или в близлежащие органы (печень, почки и др.), что приводит к признакам острой кровопотери: возбуждение, сменяющееся вялостью, бледность кожи, учащение пульса, головокружение, резкая слабость, снижение артериального давления вплоть до шока. </a:t>
            </a:r>
          </a:p>
          <a:p>
            <a:pPr algn="just"/>
            <a:r>
              <a:rPr lang="ru-RU" sz="1400" dirty="0" smtClean="0"/>
              <a:t>• </a:t>
            </a:r>
            <a:r>
              <a:rPr lang="ru-RU" sz="1400" dirty="0"/>
              <a:t>Возможно носовое или желудочно-кишечное кровотечение.</a:t>
            </a:r>
          </a:p>
          <a:p>
            <a:pPr algn="just"/>
            <a:r>
              <a:rPr lang="ru-RU" sz="1400" dirty="0" smtClean="0"/>
              <a:t>• </a:t>
            </a:r>
            <a:r>
              <a:rPr lang="ru-RU" sz="1400" dirty="0"/>
              <a:t>Максимальная выраженность признаков достигает через 8-24 часа после укуса, при неверном оказании помощи состояние больного остается тяжелым 2-3 дня.</a:t>
            </a:r>
          </a:p>
          <a:p>
            <a:pPr algn="just"/>
            <a:r>
              <a:rPr lang="ru-RU" sz="1400" dirty="0" smtClean="0"/>
              <a:t>• </a:t>
            </a:r>
            <a:r>
              <a:rPr lang="ru-RU" sz="1400" dirty="0"/>
              <a:t>При легких формах поражения преобладают местные проявления в зоне укуса</a:t>
            </a:r>
            <a:r>
              <a:rPr lang="ru-RU" sz="1400" dirty="0" smtClean="0"/>
              <a:t>.</a:t>
            </a:r>
            <a:r>
              <a:rPr lang="ru-RU" sz="1400" b="1" dirty="0"/>
              <a:t> </a:t>
            </a:r>
            <a:endParaRPr lang="ru-RU" sz="1400" dirty="0"/>
          </a:p>
        </p:txBody>
      </p:sp>
      <p:sp>
        <p:nvSpPr>
          <p:cNvPr id="8" name="Rectangle 1"/>
          <p:cNvSpPr>
            <a:spLocks noChangeArrowheads="1"/>
          </p:cNvSpPr>
          <p:nvPr/>
        </p:nvSpPr>
        <p:spPr bwMode="auto">
          <a:xfrm>
            <a:off x="214312" y="-112835"/>
            <a:ext cx="8606160"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укусах насекомых, змей и т.д.</a:t>
            </a:r>
          </a:p>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Укус ядовитой змеи</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5" y="1056160"/>
            <a:ext cx="676875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a:t>Первая помощь.</a:t>
            </a:r>
            <a:r>
              <a:rPr lang="ru-RU" sz="1400" dirty="0"/>
              <a:t> </a:t>
            </a:r>
          </a:p>
          <a:p>
            <a:pPr algn="just"/>
            <a:r>
              <a:rPr lang="ru-RU" sz="1400" dirty="0"/>
              <a:t> </a:t>
            </a:r>
            <a:r>
              <a:rPr lang="ru-RU" sz="1400" dirty="0" smtClean="0"/>
              <a:t>При </a:t>
            </a:r>
            <a:r>
              <a:rPr lang="ru-RU" sz="1400" dirty="0"/>
              <a:t>оказании помощи пострадавшему от укуса змеи категорически запрещаются следующие мероприятия:</a:t>
            </a:r>
          </a:p>
          <a:p>
            <a:r>
              <a:rPr lang="ru-RU" sz="1400" dirty="0"/>
              <a:t> </a:t>
            </a:r>
            <a:r>
              <a:rPr lang="ru-RU" sz="1400" dirty="0" smtClean="0"/>
              <a:t>• </a:t>
            </a:r>
            <a:r>
              <a:rPr lang="ru-RU" sz="1400" dirty="0"/>
              <a:t>Прижигание места укуса.</a:t>
            </a:r>
            <a:br>
              <a:rPr lang="ru-RU" sz="1400" dirty="0"/>
            </a:br>
            <a:r>
              <a:rPr lang="ru-RU" sz="1400" dirty="0"/>
              <a:t>• Обкалывание места укуса любыми препаратами.</a:t>
            </a:r>
            <a:br>
              <a:rPr lang="ru-RU" sz="1400" dirty="0"/>
            </a:br>
            <a:r>
              <a:rPr lang="ru-RU" sz="1400" dirty="0"/>
              <a:t>• Разрезы места укуса.</a:t>
            </a:r>
            <a:br>
              <a:rPr lang="ru-RU" sz="1400" dirty="0"/>
            </a:br>
            <a:r>
              <a:rPr lang="ru-RU" sz="1400" dirty="0"/>
              <a:t>• </a:t>
            </a:r>
            <a:r>
              <a:rPr lang="ru-RU" sz="1400" dirty="0" err="1"/>
              <a:t>Перетягивание</a:t>
            </a:r>
            <a:r>
              <a:rPr lang="ru-RU" sz="1400" dirty="0"/>
              <a:t> конечности жгутом (кроме укуса кобры).</a:t>
            </a:r>
            <a:br>
              <a:rPr lang="ru-RU" sz="1400" dirty="0"/>
            </a:br>
            <a:r>
              <a:rPr lang="ru-RU" sz="1400" dirty="0"/>
              <a:t>• Употребление алкоголя в любых количествах.</a:t>
            </a:r>
          </a:p>
          <a:p>
            <a:pPr algn="just"/>
            <a:r>
              <a:rPr lang="ru-RU" sz="1400" dirty="0"/>
              <a:t> </a:t>
            </a:r>
            <a:endParaRPr lang="ru-RU" sz="1400" dirty="0" smtClean="0"/>
          </a:p>
          <a:p>
            <a:pPr algn="just"/>
            <a:r>
              <a:rPr lang="ru-RU" sz="1400" dirty="0" smtClean="0"/>
              <a:t>При </a:t>
            </a:r>
            <a:r>
              <a:rPr lang="ru-RU" sz="1400" dirty="0"/>
              <a:t>укусе змеи оказание первой медицинской помощи следует начинать с немедленного энергичного отсасывания содержимого ранок в течение 10-15 (20) минут (в первые 6 минут удаляется около 3/4 всего извлекаемого яда) с его </a:t>
            </a:r>
            <a:r>
              <a:rPr lang="ru-RU" sz="1400" dirty="0" err="1"/>
              <a:t>отплевыванием</a:t>
            </a:r>
            <a:r>
              <a:rPr lang="ru-RU" sz="1400" dirty="0"/>
              <a:t>, что позволяет удалить от 30 до 50% всего введенного в организм яда. Если ранки подсохли, их предварительно «открывают» надавливанием на складку кожи. Процедура отсасывания змеиного яда безопасна при отсутствии ранок во рту пострадавшего при самопомощи или во рту оказывающего помощь. Яд, попавший в желудок, обезвреживается желудочным соком!</a:t>
            </a:r>
          </a:p>
          <a:p>
            <a:pPr algn="just"/>
            <a:r>
              <a:rPr lang="ru-RU" sz="1400" dirty="0"/>
              <a:t/>
            </a:r>
            <a:br>
              <a:rPr lang="ru-RU" sz="1400" dirty="0"/>
            </a:br>
            <a:r>
              <a:rPr lang="ru-RU" sz="1400" dirty="0"/>
              <a:t>Пораженная конечность должна оставаться неподвижной. Для этого желательна транспортная иммобилизация </a:t>
            </a:r>
            <a:r>
              <a:rPr lang="ru-RU" sz="1400" dirty="0" smtClean="0"/>
              <a:t> </a:t>
            </a:r>
            <a:r>
              <a:rPr lang="ru-RU" sz="1400" dirty="0"/>
              <a:t>подручными средствами (шины, дощечки, толстые ветки и т.п.).</a:t>
            </a:r>
          </a:p>
        </p:txBody>
      </p:sp>
      <p:sp>
        <p:nvSpPr>
          <p:cNvPr id="8" name="Rectangle 1"/>
          <p:cNvSpPr>
            <a:spLocks noChangeArrowheads="1"/>
          </p:cNvSpPr>
          <p:nvPr/>
        </p:nvSpPr>
        <p:spPr bwMode="auto">
          <a:xfrm>
            <a:off x="311960" y="-56712"/>
            <a:ext cx="8580520"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укусах насекомых, змей и</a:t>
            </a:r>
            <a:r>
              <a:rPr lang="en-US"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 </a:t>
            </a: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т.д.</a:t>
            </a:r>
            <a:r>
              <a:rPr lang="en-US"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 </a:t>
            </a: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Укус ядовитой змеи</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79043" y="1089030"/>
            <a:ext cx="670532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smtClean="0"/>
              <a:t>	</a:t>
            </a:r>
            <a:r>
              <a:rPr lang="ru-RU" sz="1400" dirty="0" smtClean="0"/>
              <a:t>Пострадавший </a:t>
            </a:r>
            <a:r>
              <a:rPr lang="ru-RU" sz="1400" dirty="0"/>
              <a:t>должен находиться в положении лежа как при оказании помощи, так и при транспортировке. Нежелательно пытаться двигать пораженной конечностью. Полезны обильное питье (чай, кофе, бульон).</a:t>
            </a:r>
          </a:p>
          <a:p>
            <a:pPr algn="just"/>
            <a:r>
              <a:rPr lang="ru-RU" sz="1400" dirty="0"/>
              <a:t> </a:t>
            </a:r>
            <a:r>
              <a:rPr lang="ru-RU" sz="1400" dirty="0" smtClean="0"/>
              <a:t> </a:t>
            </a:r>
            <a:r>
              <a:rPr lang="ru-RU" sz="1400" dirty="0"/>
              <a:t>Прием алкоголя в любом виде противопоказан.</a:t>
            </a:r>
          </a:p>
          <a:p>
            <a:pPr algn="just"/>
            <a:r>
              <a:rPr lang="en-US" sz="1400" dirty="0" smtClean="0"/>
              <a:t>	</a:t>
            </a:r>
            <a:r>
              <a:rPr lang="ru-RU" sz="1400" dirty="0" smtClean="0"/>
              <a:t>Обработка </a:t>
            </a:r>
            <a:r>
              <a:rPr lang="ru-RU" sz="1400" dirty="0"/>
              <a:t>раны проводится по общим правилам лечения ран (кожа вокруг раны обрабатывается спиртом, бриллиантовым зеленым, йодом или водкой, накладывается стерильная повязка из индивидуального пакета, повязка закрепляется бинтом натуго (!) или лейкопластырем).</a:t>
            </a:r>
          </a:p>
          <a:p>
            <a:pPr algn="just"/>
            <a:r>
              <a:rPr lang="en-US" sz="1400" dirty="0" smtClean="0"/>
              <a:t>	</a:t>
            </a:r>
            <a:r>
              <a:rPr lang="ru-RU" sz="1400" dirty="0" smtClean="0"/>
              <a:t>При </a:t>
            </a:r>
            <a:r>
              <a:rPr lang="ru-RU" sz="1400" dirty="0"/>
              <a:t>нарушении дыхания проводится дыхание «рот в рот» или вспомогательное с помощью дыхательных мешков с переводом на искусственное дыхание в стационарных условиях.</a:t>
            </a:r>
          </a:p>
          <a:p>
            <a:pPr algn="just"/>
            <a:r>
              <a:rPr lang="en-US" sz="1400" dirty="0" smtClean="0"/>
              <a:t>	</a:t>
            </a:r>
            <a:r>
              <a:rPr lang="ru-RU" sz="1400" dirty="0" smtClean="0"/>
              <a:t>Пострадавший </a:t>
            </a:r>
            <a:r>
              <a:rPr lang="ru-RU" sz="1400" dirty="0"/>
              <a:t>во всех случаях экстренно направляется к врачу c дальнейшей госпитализацией в токсикологическое отделение стационара, в отделение реаниматологии, в отделение общей хирургии с палатами интенсивной терапии.</a:t>
            </a:r>
          </a:p>
          <a:p>
            <a:pPr algn="just"/>
            <a:r>
              <a:rPr lang="ru-RU" sz="1400" dirty="0"/>
              <a:t> </a:t>
            </a:r>
            <a:r>
              <a:rPr lang="ru-RU" sz="1400" b="1" dirty="0" smtClean="0"/>
              <a:t>Внимание</a:t>
            </a:r>
            <a:r>
              <a:rPr lang="ru-RU" sz="1400" b="1" dirty="0"/>
              <a:t>: </a:t>
            </a:r>
            <a:r>
              <a:rPr lang="ru-RU" sz="1400" dirty="0"/>
              <a:t>При укусе кобры и других змей с ядом </a:t>
            </a:r>
            <a:r>
              <a:rPr lang="ru-RU" sz="1400" dirty="0" err="1"/>
              <a:t>нервно-паралитического</a:t>
            </a:r>
            <a:r>
              <a:rPr lang="ru-RU" sz="1400" dirty="0"/>
              <a:t> действия не отсасывайте яд ртом, так как яд может попасть в ваш организм.</a:t>
            </a:r>
          </a:p>
          <a:p>
            <a:pPr algn="just"/>
            <a:r>
              <a:rPr lang="ru-RU" sz="1400" dirty="0"/>
              <a:t> </a:t>
            </a:r>
            <a:r>
              <a:rPr lang="ru-RU" sz="1400" b="1" dirty="0" smtClean="0"/>
              <a:t>Внимание</a:t>
            </a:r>
            <a:r>
              <a:rPr lang="ru-RU" sz="1400" b="1" dirty="0"/>
              <a:t>: </a:t>
            </a:r>
            <a:r>
              <a:rPr lang="ru-RU" sz="1400" dirty="0"/>
              <a:t>Накладывать жгут нельзя. Исключение составляют укус кобры и других змей с ядом </a:t>
            </a:r>
            <a:r>
              <a:rPr lang="ru-RU" sz="1400" dirty="0" err="1"/>
              <a:t>нервно-паралитического</a:t>
            </a:r>
            <a:r>
              <a:rPr lang="ru-RU" sz="1400" dirty="0"/>
              <a:t> действия.</a:t>
            </a:r>
          </a:p>
        </p:txBody>
      </p:sp>
      <p:sp>
        <p:nvSpPr>
          <p:cNvPr id="8" name="Rectangle 1"/>
          <p:cNvSpPr>
            <a:spLocks noChangeArrowheads="1"/>
          </p:cNvSpPr>
          <p:nvPr/>
        </p:nvSpPr>
        <p:spPr bwMode="auto">
          <a:xfrm>
            <a:off x="357032" y="-40827"/>
            <a:ext cx="8679464" cy="1669627"/>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укусах насекомых, змей и т.д.</a:t>
            </a:r>
          </a:p>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Укус ядовитой змеи</a:t>
            </a:r>
            <a:endParaRPr lang="ru-RU" sz="3200" b="1" i="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bmk="_Toc188077129">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87623" y="1124744"/>
            <a:ext cx="6912769"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t>	</a:t>
            </a:r>
            <a:r>
              <a:rPr lang="ru-RU" sz="1400" dirty="0" smtClean="0"/>
              <a:t>Наибольшую </a:t>
            </a:r>
            <a:r>
              <a:rPr lang="ru-RU" sz="1400" dirty="0"/>
              <a:t>опасность представляют укусы медоносной пчелы, осы-шершня, оводов и шмелей. </a:t>
            </a:r>
          </a:p>
          <a:p>
            <a:r>
              <a:rPr lang="ru-RU" sz="1400" b="1" dirty="0"/>
              <a:t>Признаки укуса насекомого</a:t>
            </a:r>
            <a:endParaRPr lang="ru-RU" sz="1400" dirty="0"/>
          </a:p>
          <a:p>
            <a:r>
              <a:rPr lang="ru-RU" sz="1400" dirty="0"/>
              <a:t>· После укуса появляется покраснение и отек в месте укуса, местное повышение температуры тела. </a:t>
            </a:r>
          </a:p>
          <a:p>
            <a:r>
              <a:rPr lang="ru-RU" sz="1400" dirty="0"/>
              <a:t>· При множественных укусах - недомогание, головокружение, головная боль, тошнота, рвота, озноб и повышение температуры тела. </a:t>
            </a:r>
          </a:p>
          <a:p>
            <a:r>
              <a:rPr lang="ru-RU" sz="1400" dirty="0"/>
              <a:t>· Возможны токсические проявления и признаки аллергии (высыпания на коже, отек , нарушение дыхания, частое сердцебиение, судороги, потеря сознания, боли в пояснице, суставах, области сердца). </a:t>
            </a:r>
          </a:p>
          <a:p>
            <a:r>
              <a:rPr lang="ru-RU" sz="1400" b="1" dirty="0"/>
              <a:t>Помощь при укусе насекомого</a:t>
            </a:r>
            <a:endParaRPr lang="ru-RU" sz="1400" dirty="0"/>
          </a:p>
          <a:p>
            <a:r>
              <a:rPr lang="ru-RU" sz="1400" dirty="0"/>
              <a:t>· Личная безопасность. </a:t>
            </a:r>
          </a:p>
          <a:p>
            <a:r>
              <a:rPr lang="ru-RU" sz="1400" dirty="0"/>
              <a:t>· Осмотр. </a:t>
            </a:r>
          </a:p>
          <a:p>
            <a:r>
              <a:rPr lang="ru-RU" sz="1400" dirty="0"/>
              <a:t>· Вызовите </a:t>
            </a:r>
            <a:r>
              <a:rPr lang="ru-RU" sz="1400" dirty="0" smtClean="0"/>
              <a:t>«скорую </a:t>
            </a:r>
            <a:r>
              <a:rPr lang="ru-RU" sz="1400" dirty="0"/>
              <a:t>медицинскую </a:t>
            </a:r>
            <a:r>
              <a:rPr lang="ru-RU" sz="1400" dirty="0" smtClean="0"/>
              <a:t>помощь» </a:t>
            </a:r>
            <a:endParaRPr lang="ru-RU" sz="1400" dirty="0"/>
          </a:p>
          <a:p>
            <a:r>
              <a:rPr lang="ru-RU" sz="1400" dirty="0"/>
              <a:t>· при множественных укусах насекомых, </a:t>
            </a:r>
          </a:p>
          <a:p>
            <a:r>
              <a:rPr lang="ru-RU" sz="1400" dirty="0"/>
              <a:t>· если раньше была тяжелая реакция на укусы насекомых, </a:t>
            </a:r>
          </a:p>
          <a:p>
            <a:r>
              <a:rPr lang="ru-RU" sz="1400" dirty="0"/>
              <a:t>· при токсических проявлениях или аллергической </a:t>
            </a:r>
            <a:r>
              <a:rPr lang="ru-RU" sz="1400" dirty="0" smtClean="0"/>
              <a:t>реакции. </a:t>
            </a:r>
            <a:endParaRPr lang="ru-RU" sz="1400" dirty="0"/>
          </a:p>
          <a:p>
            <a:r>
              <a:rPr lang="ru-RU" sz="1400" dirty="0"/>
              <a:t>· Удалите жало насекомого из ранки тупой стороной лезвия ножа или ногтем. </a:t>
            </a:r>
          </a:p>
          <a:p>
            <a:r>
              <a:rPr lang="ru-RU" sz="1400" dirty="0"/>
              <a:t>· Приложите ватку с нашатырным спиртом, разведенным водой 1:5. </a:t>
            </a:r>
          </a:p>
          <a:p>
            <a:r>
              <a:rPr lang="ru-RU" sz="1400" dirty="0"/>
              <a:t>· Положите пузырь со льдом на место укуса. </a:t>
            </a:r>
          </a:p>
          <a:p>
            <a:r>
              <a:rPr lang="ru-RU" sz="1400" dirty="0"/>
              <a:t>· Дайте пострадавшему таблетку </a:t>
            </a:r>
            <a:r>
              <a:rPr lang="ru-RU" sz="1400" dirty="0" err="1"/>
              <a:t>супрастина</a:t>
            </a:r>
            <a:r>
              <a:rPr lang="ru-RU" sz="1400" dirty="0"/>
              <a:t> или </a:t>
            </a:r>
            <a:r>
              <a:rPr lang="ru-RU" sz="1400" dirty="0" err="1"/>
              <a:t>димедрола</a:t>
            </a:r>
            <a:r>
              <a:rPr lang="ru-RU" sz="1400" dirty="0"/>
              <a:t>.</a:t>
            </a:r>
          </a:p>
        </p:txBody>
      </p:sp>
      <p:sp>
        <p:nvSpPr>
          <p:cNvPr id="8" name="Rectangle 1"/>
          <p:cNvSpPr>
            <a:spLocks noChangeArrowheads="1"/>
          </p:cNvSpPr>
          <p:nvPr/>
        </p:nvSpPr>
        <p:spPr bwMode="auto">
          <a:xfrm>
            <a:off x="899592" y="223978"/>
            <a:ext cx="7429552" cy="684742"/>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укусах насекомых</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259632" y="990956"/>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30249" y="1079229"/>
            <a:ext cx="6887365"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 </a:t>
            </a:r>
            <a:r>
              <a:rPr lang="ru-RU" sz="1400" i="1" dirty="0"/>
              <a:t>Отравление</a:t>
            </a:r>
            <a:r>
              <a:rPr lang="ru-RU" sz="1400" dirty="0"/>
              <a:t> – это ухудшение здоровья, вплоть до </a:t>
            </a:r>
            <a:r>
              <a:rPr lang="ru-RU" sz="1400" dirty="0" smtClean="0"/>
              <a:t>смертельного исхода</a:t>
            </a:r>
            <a:r>
              <a:rPr lang="ru-RU" sz="1400" dirty="0"/>
              <a:t>, возникающее при взаимодействии организма с поступающими в него ядовитыми веществами. </a:t>
            </a:r>
          </a:p>
          <a:p>
            <a:pPr indent="360000" algn="just"/>
            <a:r>
              <a:rPr lang="ru-RU" sz="1400" b="1" dirty="0"/>
              <a:t>Признаки отравления: </a:t>
            </a:r>
            <a:endParaRPr lang="ru-RU" sz="1400" dirty="0"/>
          </a:p>
          <a:p>
            <a:pPr indent="360000" algn="just"/>
            <a:r>
              <a:rPr lang="ru-RU" sz="1400" b="1" dirty="0"/>
              <a:t> </a:t>
            </a:r>
            <a:r>
              <a:rPr lang="ru-RU" sz="1400" dirty="0" smtClean="0"/>
              <a:t>· </a:t>
            </a:r>
            <a:r>
              <a:rPr lang="ru-RU" sz="1400" dirty="0"/>
              <a:t>При подозрении на отравление или явном отравлении выясните возможный характер яда и каким путем этот яд попал в организм. </a:t>
            </a:r>
          </a:p>
          <a:p>
            <a:pPr indent="360000" algn="just"/>
            <a:r>
              <a:rPr lang="ru-RU" sz="1400" dirty="0"/>
              <a:t> </a:t>
            </a:r>
            <a:r>
              <a:rPr lang="ru-RU" sz="1400" dirty="0" smtClean="0"/>
              <a:t>· </a:t>
            </a:r>
            <a:r>
              <a:rPr lang="ru-RU" sz="1400" dirty="0"/>
              <a:t>Помогут сведения, полученные от самого пострадавшего или окружающих его лиц, явные следы яда (упаковка, запах от пострадавшего, вид и запах рвотных масс). </a:t>
            </a:r>
          </a:p>
          <a:p>
            <a:pPr indent="360000" algn="just"/>
            <a:r>
              <a:rPr lang="ru-RU" sz="1400" b="1" dirty="0"/>
              <a:t>Действия по оказанию первой помощи: </a:t>
            </a:r>
            <a:endParaRPr lang="ru-RU" sz="1400" dirty="0"/>
          </a:p>
          <a:p>
            <a:pPr indent="360000" algn="just"/>
            <a:r>
              <a:rPr lang="ru-RU" sz="1400" b="1" dirty="0"/>
              <a:t> </a:t>
            </a:r>
            <a:r>
              <a:rPr lang="ru-RU" sz="1400" dirty="0" smtClean="0"/>
              <a:t>· </a:t>
            </a:r>
            <a:r>
              <a:rPr lang="ru-RU" sz="1400" dirty="0"/>
              <a:t>Смойте ядовитое вещество водой. </a:t>
            </a:r>
          </a:p>
          <a:p>
            <a:pPr indent="360000" algn="just"/>
            <a:r>
              <a:rPr lang="ru-RU" sz="1400" dirty="0"/>
              <a:t> </a:t>
            </a:r>
            <a:r>
              <a:rPr lang="ru-RU" sz="1400" dirty="0" smtClean="0"/>
              <a:t>· Кислоты </a:t>
            </a:r>
            <a:r>
              <a:rPr lang="ru-RU" sz="1400" dirty="0"/>
              <a:t>и щелочи - тёплой водой. </a:t>
            </a:r>
          </a:p>
          <a:p>
            <a:pPr indent="360000" algn="just"/>
            <a:r>
              <a:rPr lang="ru-RU" sz="1400" dirty="0"/>
              <a:t> </a:t>
            </a:r>
            <a:r>
              <a:rPr lang="ru-RU" sz="1400" dirty="0" smtClean="0"/>
              <a:t>· </a:t>
            </a:r>
            <a:r>
              <a:rPr lang="ru-RU" sz="1400" dirty="0"/>
              <a:t>Хлорофос, этилированный бензин - холодной водой. </a:t>
            </a:r>
          </a:p>
          <a:p>
            <a:pPr indent="360000" algn="just"/>
            <a:r>
              <a:rPr lang="ru-RU" sz="1400" dirty="0"/>
              <a:t> </a:t>
            </a:r>
            <a:r>
              <a:rPr lang="ru-RU" sz="1400" dirty="0" smtClean="0"/>
              <a:t>· </a:t>
            </a:r>
            <a:r>
              <a:rPr lang="ru-RU" sz="1400" dirty="0"/>
              <a:t>Смывание производите 5-10 минут. </a:t>
            </a:r>
          </a:p>
          <a:p>
            <a:pPr indent="360000" algn="just"/>
            <a:r>
              <a:rPr lang="ru-RU" sz="1400" b="1" dirty="0"/>
              <a:t>Дальнейшие действия: </a:t>
            </a:r>
            <a:endParaRPr lang="ru-RU" sz="1400" dirty="0"/>
          </a:p>
          <a:p>
            <a:pPr indent="360000" algn="just"/>
            <a:r>
              <a:rPr lang="ru-RU" sz="1400" b="1" dirty="0"/>
              <a:t> </a:t>
            </a:r>
            <a:r>
              <a:rPr lang="ru-RU" sz="1400" dirty="0" smtClean="0"/>
              <a:t>· </a:t>
            </a:r>
            <a:r>
              <a:rPr lang="ru-RU" sz="1400" dirty="0"/>
              <a:t>Немедленно вызовите скорую медицинскую помощь (тел. 03)! Это необходимо сделать даже в тех случаях, когда на первый взгляд, отравление протекает легко, т. к. через некоторое время может наступить резкое ухудшение состояния пострадавшего.</a:t>
            </a:r>
          </a:p>
        </p:txBody>
      </p:sp>
      <p:sp>
        <p:nvSpPr>
          <p:cNvPr id="8" name="Rectangle 1"/>
          <p:cNvSpPr>
            <a:spLocks noChangeArrowheads="1"/>
          </p:cNvSpPr>
          <p:nvPr/>
        </p:nvSpPr>
        <p:spPr bwMode="auto">
          <a:xfrm>
            <a:off x="938125" y="-97956"/>
            <a:ext cx="727161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ядами, поступившими через кожные покровы</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43608" y="1052736"/>
            <a:ext cx="691276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b="1" dirty="0"/>
              <a:t>Признаки отравления: </a:t>
            </a:r>
            <a:endParaRPr lang="ru-RU" sz="1400" dirty="0"/>
          </a:p>
          <a:p>
            <a:pPr indent="360000" algn="just"/>
            <a:r>
              <a:rPr lang="ru-RU" sz="1400" b="1" dirty="0"/>
              <a:t> </a:t>
            </a:r>
            <a:r>
              <a:rPr lang="ru-RU" sz="1400" dirty="0" smtClean="0"/>
              <a:t>· </a:t>
            </a:r>
            <a:r>
              <a:rPr lang="ru-RU" sz="1400" dirty="0"/>
              <a:t>При подозрении на отравление или явном отравлении выясните возможный характер яда и каким путем этот яд попал в организм. </a:t>
            </a:r>
          </a:p>
          <a:p>
            <a:pPr indent="360000" algn="just"/>
            <a:r>
              <a:rPr lang="ru-RU" sz="1400" dirty="0"/>
              <a:t> </a:t>
            </a:r>
            <a:r>
              <a:rPr lang="ru-RU" sz="1400" dirty="0" smtClean="0"/>
              <a:t>· </a:t>
            </a:r>
            <a:r>
              <a:rPr lang="ru-RU" sz="1400" dirty="0"/>
              <a:t>Помогут сведения, полученные от самого пострадавшего или окружающих его лиц, явные следы яда (упаковка, запах от пострадавшего, вид и запах рвотных масс). </a:t>
            </a:r>
          </a:p>
          <a:p>
            <a:pPr indent="360000" algn="just"/>
            <a:r>
              <a:rPr lang="ru-RU" sz="1400" b="1" dirty="0"/>
              <a:t> </a:t>
            </a:r>
            <a:r>
              <a:rPr lang="ru-RU" sz="1400" b="1" dirty="0" smtClean="0"/>
              <a:t>Действия </a:t>
            </a:r>
            <a:r>
              <a:rPr lang="ru-RU" sz="1400" b="1" dirty="0"/>
              <a:t>по оказанию первой помощи: </a:t>
            </a:r>
            <a:endParaRPr lang="ru-RU" sz="1400" dirty="0"/>
          </a:p>
          <a:p>
            <a:pPr indent="360000" algn="just"/>
            <a:r>
              <a:rPr lang="ru-RU" sz="1400" b="1" dirty="0"/>
              <a:t> </a:t>
            </a:r>
            <a:r>
              <a:rPr lang="ru-RU" sz="1400" dirty="0" smtClean="0"/>
              <a:t>·  </a:t>
            </a:r>
            <a:r>
              <a:rPr lang="ru-RU" sz="1400" dirty="0"/>
              <a:t>Дайте пострадавшему выпить 4-5 стаканов тёплой воды (детям – по 100г на год жизни). </a:t>
            </a:r>
          </a:p>
          <a:p>
            <a:pPr indent="360000" algn="just"/>
            <a:r>
              <a:rPr lang="ru-RU" sz="1400" dirty="0"/>
              <a:t> </a:t>
            </a:r>
            <a:r>
              <a:rPr lang="ru-RU" sz="1400" dirty="0" smtClean="0"/>
              <a:t>· </a:t>
            </a:r>
            <a:r>
              <a:rPr lang="ru-RU" sz="1400" dirty="0"/>
              <a:t>Вызовите рвоту, надавив на корень языка или пощекотав </a:t>
            </a:r>
            <a:r>
              <a:rPr lang="ru-RU" sz="1400" dirty="0" smtClean="0"/>
              <a:t>зев</a:t>
            </a:r>
            <a:r>
              <a:rPr lang="ru-RU" sz="1400" dirty="0"/>
              <a:t>. </a:t>
            </a:r>
          </a:p>
          <a:p>
            <a:pPr indent="360000" algn="just"/>
            <a:r>
              <a:rPr lang="ru-RU" sz="1400" dirty="0"/>
              <a:t>· Промойте желудок повторно до полного очищения. </a:t>
            </a:r>
          </a:p>
          <a:p>
            <a:pPr indent="360000" algn="just"/>
            <a:r>
              <a:rPr lang="ru-RU" sz="1400" dirty="0"/>
              <a:t>· Дайте пострадавшему 5 таблеток растолчённого активированного угля (запивается водой). </a:t>
            </a:r>
          </a:p>
          <a:p>
            <a:pPr indent="360000" algn="just"/>
            <a:r>
              <a:rPr lang="ru-RU" sz="1400" dirty="0"/>
              <a:t> </a:t>
            </a:r>
            <a:r>
              <a:rPr lang="ru-RU" sz="1400" dirty="0" smtClean="0"/>
              <a:t>· </a:t>
            </a:r>
            <a:r>
              <a:rPr lang="ru-RU" sz="1400" dirty="0"/>
              <a:t>Дайте обильное питьё: щелочные минеральные воды, 2% раствор пищевой соды. </a:t>
            </a:r>
          </a:p>
          <a:p>
            <a:pPr indent="360000" algn="just"/>
            <a:r>
              <a:rPr lang="ru-RU" sz="1400" dirty="0"/>
              <a:t> </a:t>
            </a:r>
            <a:r>
              <a:rPr lang="ru-RU" sz="1400" dirty="0" smtClean="0"/>
              <a:t>· </a:t>
            </a:r>
            <a:r>
              <a:rPr lang="ru-RU" sz="1400" dirty="0"/>
              <a:t>При рвоте в бессознательном состоянии поверните голову пострадавшего набок. </a:t>
            </a:r>
          </a:p>
          <a:p>
            <a:pPr indent="360000" algn="just"/>
            <a:r>
              <a:rPr lang="ru-RU" sz="1400" dirty="0"/>
              <a:t> </a:t>
            </a:r>
            <a:r>
              <a:rPr lang="ru-RU" sz="1400" b="1" dirty="0" smtClean="0"/>
              <a:t>Дальнейшие </a:t>
            </a:r>
            <a:r>
              <a:rPr lang="ru-RU" sz="1400" b="1" dirty="0"/>
              <a:t>действия: </a:t>
            </a:r>
            <a:endParaRPr lang="ru-RU" sz="1400" dirty="0"/>
          </a:p>
          <a:p>
            <a:pPr indent="360000" algn="just"/>
            <a:r>
              <a:rPr lang="ru-RU" sz="1400" b="1" dirty="0"/>
              <a:t> </a:t>
            </a:r>
            <a:r>
              <a:rPr lang="ru-RU" sz="1400" dirty="0" smtClean="0"/>
              <a:t>· </a:t>
            </a:r>
            <a:r>
              <a:rPr lang="ru-RU" sz="1400" dirty="0"/>
              <a:t>Немедленно вызовите скорую медицинскую помощь (тел. 03)! Это необходимо сделать даже в тех случаях, когда на первый взгляд, отравление протекает легко, т. к. через некоторое время может наступить резкое ухудшение состояния пострадавшего.</a:t>
            </a:r>
          </a:p>
        </p:txBody>
      </p:sp>
      <p:sp>
        <p:nvSpPr>
          <p:cNvPr id="8" name="Rectangle 1"/>
          <p:cNvSpPr>
            <a:spLocks noChangeArrowheads="1"/>
          </p:cNvSpPr>
          <p:nvPr/>
        </p:nvSpPr>
        <p:spPr bwMode="auto">
          <a:xfrm>
            <a:off x="251520" y="-88550"/>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ядами, принятыми внутрь</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115615" y="1124744"/>
            <a:ext cx="69847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b="1" dirty="0"/>
              <a:t>Признаки отравления: </a:t>
            </a:r>
            <a:endParaRPr lang="ru-RU" sz="1400" dirty="0"/>
          </a:p>
          <a:p>
            <a:pPr indent="360000" algn="just"/>
            <a:r>
              <a:rPr lang="ru-RU" sz="1400" b="1" dirty="0"/>
              <a:t> </a:t>
            </a:r>
            <a:r>
              <a:rPr lang="ru-RU" sz="1400" dirty="0" smtClean="0"/>
              <a:t>· </a:t>
            </a:r>
            <a:r>
              <a:rPr lang="ru-RU" sz="1400" dirty="0"/>
              <a:t>При подозрении на отравление или явном отравлении выясните возможный характер яда и каким путем этот яд попал в организм. </a:t>
            </a:r>
          </a:p>
          <a:p>
            <a:pPr indent="360000" algn="just"/>
            <a:r>
              <a:rPr lang="ru-RU" sz="1400" dirty="0"/>
              <a:t> </a:t>
            </a:r>
            <a:r>
              <a:rPr lang="ru-RU" sz="1400" dirty="0" smtClean="0"/>
              <a:t>· </a:t>
            </a:r>
            <a:r>
              <a:rPr lang="ru-RU" sz="1400" dirty="0"/>
              <a:t>Помогут сведения, полученные от самого пострадавшего или окружающих его лиц, явные следы яда (упаковка, запах от пострадавшего, вид и запах рвотных масс). </a:t>
            </a:r>
          </a:p>
          <a:p>
            <a:pPr indent="360000" algn="just"/>
            <a:r>
              <a:rPr lang="ru-RU" sz="1400" b="1" dirty="0"/>
              <a:t> </a:t>
            </a:r>
            <a:r>
              <a:rPr lang="ru-RU" sz="1400" b="1" dirty="0" smtClean="0"/>
              <a:t>Действия </a:t>
            </a:r>
            <a:r>
              <a:rPr lang="ru-RU" sz="1400" b="1" dirty="0"/>
              <a:t>по оказанию первой помощи: </a:t>
            </a:r>
            <a:endParaRPr lang="ru-RU" sz="1400" dirty="0"/>
          </a:p>
          <a:p>
            <a:pPr indent="360000" algn="just"/>
            <a:r>
              <a:rPr lang="ru-RU" sz="1400" b="1" dirty="0"/>
              <a:t> </a:t>
            </a:r>
            <a:r>
              <a:rPr lang="ru-RU" sz="1400" dirty="0" smtClean="0"/>
              <a:t>· </a:t>
            </a:r>
            <a:r>
              <a:rPr lang="ru-RU" sz="1400" dirty="0"/>
              <a:t>Удалите пострадавшего из зоны действия газообразного яда. </a:t>
            </a:r>
          </a:p>
          <a:p>
            <a:pPr indent="360000" algn="just"/>
            <a:r>
              <a:rPr lang="ru-RU" sz="1400" dirty="0"/>
              <a:t> </a:t>
            </a:r>
            <a:r>
              <a:rPr lang="ru-RU" sz="1400" dirty="0" smtClean="0"/>
              <a:t>· </a:t>
            </a:r>
            <a:r>
              <a:rPr lang="ru-RU" sz="1400" dirty="0"/>
              <a:t>Вынесите пострадавшего на свежий воздух. </a:t>
            </a:r>
          </a:p>
          <a:p>
            <a:pPr indent="360000" algn="just"/>
            <a:r>
              <a:rPr lang="ru-RU" sz="1400" dirty="0"/>
              <a:t> </a:t>
            </a:r>
            <a:r>
              <a:rPr lang="ru-RU" sz="1400" dirty="0" smtClean="0"/>
              <a:t>· </a:t>
            </a:r>
            <a:r>
              <a:rPr lang="ru-RU" sz="1400" dirty="0"/>
              <a:t>Расстегните или снимите тесную одежду. </a:t>
            </a:r>
          </a:p>
          <a:p>
            <a:pPr indent="360000" algn="just"/>
            <a:r>
              <a:rPr lang="ru-RU" sz="1400" dirty="0"/>
              <a:t> </a:t>
            </a:r>
            <a:r>
              <a:rPr lang="ru-RU" sz="1400" dirty="0" smtClean="0"/>
              <a:t>· </a:t>
            </a:r>
            <a:r>
              <a:rPr lang="ru-RU" sz="1400" dirty="0"/>
              <a:t>Если пострадавший не дышит - сделайте искусственное дыхание. </a:t>
            </a:r>
          </a:p>
          <a:p>
            <a:pPr indent="360000" algn="just"/>
            <a:r>
              <a:rPr lang="ru-RU" sz="1400" dirty="0"/>
              <a:t> </a:t>
            </a:r>
            <a:r>
              <a:rPr lang="ru-RU" sz="1400" dirty="0" smtClean="0"/>
              <a:t>· </a:t>
            </a:r>
            <a:r>
              <a:rPr lang="ru-RU" sz="1400" dirty="0"/>
              <a:t>При слабости, головокружении, дурноте дайте понюхать нашатырный спирт. </a:t>
            </a:r>
          </a:p>
          <a:p>
            <a:pPr indent="360000" algn="just"/>
            <a:r>
              <a:rPr lang="ru-RU" sz="1400" dirty="0"/>
              <a:t> </a:t>
            </a:r>
            <a:r>
              <a:rPr lang="ru-RU" sz="1400" dirty="0" smtClean="0"/>
              <a:t>· </a:t>
            </a:r>
            <a:r>
              <a:rPr lang="ru-RU" sz="1400" dirty="0"/>
              <a:t>Положите пострадавшего с приподнятыми ногами и согрейте его. </a:t>
            </a:r>
          </a:p>
          <a:p>
            <a:pPr indent="360000" algn="just"/>
            <a:r>
              <a:rPr lang="ru-RU" sz="1400" dirty="0"/>
              <a:t> </a:t>
            </a:r>
            <a:r>
              <a:rPr lang="ru-RU" sz="1400" b="1" dirty="0" smtClean="0"/>
              <a:t>Дальнейшие </a:t>
            </a:r>
            <a:r>
              <a:rPr lang="ru-RU" sz="1400" b="1" dirty="0"/>
              <a:t>действия: </a:t>
            </a:r>
            <a:endParaRPr lang="ru-RU" sz="1400" dirty="0"/>
          </a:p>
          <a:p>
            <a:pPr indent="360000" algn="just"/>
            <a:r>
              <a:rPr lang="ru-RU" sz="1400" b="1" dirty="0"/>
              <a:t> </a:t>
            </a:r>
            <a:endParaRPr lang="ru-RU" sz="1400" dirty="0"/>
          </a:p>
          <a:p>
            <a:pPr indent="360000" algn="just"/>
            <a:r>
              <a:rPr lang="ru-RU" sz="1400" dirty="0"/>
              <a:t>· Немедленно вызовите скорую медицинскую помощь (тел. 03)! Это необходимо сделать даже в тех случаях, когда на первый взгляд, отравление протекает легко, т. к. через некоторое время может наступить резкое ухудшение состояния пострадавшего.</a:t>
            </a:r>
          </a:p>
        </p:txBody>
      </p:sp>
      <p:sp>
        <p:nvSpPr>
          <p:cNvPr id="8" name="Rectangle 1"/>
          <p:cNvSpPr>
            <a:spLocks noChangeArrowheads="1"/>
          </p:cNvSpPr>
          <p:nvPr/>
        </p:nvSpPr>
        <p:spPr bwMode="auto">
          <a:xfrm>
            <a:off x="395536" y="-88551"/>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через дыхательные пути</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28729" y="4071942"/>
            <a:ext cx="75009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b="0" i="1" u="none" strike="noStrike" cap="none" normalizeH="0" baseline="0" dirty="0" smtClean="0">
                <a:ln>
                  <a:noFill/>
                </a:ln>
                <a:solidFill>
                  <a:srgbClr val="800000"/>
                </a:solidFill>
                <a:effectLst/>
                <a:latin typeface="Times New Roman" pitchFamily="18" charset="0"/>
                <a:ea typeface="Calibri" pitchFamily="34" charset="0"/>
                <a:cs typeface="Times New Roman" pitchFamily="18" charset="0"/>
              </a:rPr>
              <a:t>	</a:t>
            </a:r>
            <a:endParaRPr lang="ru-RU" dirty="0" smtClean="0"/>
          </a:p>
          <a:p>
            <a:r>
              <a:rPr lang="ru-RU" dirty="0" smtClean="0"/>
              <a:t>	</a:t>
            </a:r>
            <a:r>
              <a:rPr lang="ru-RU" dirty="0"/>
              <a:t>  </a:t>
            </a:r>
          </a:p>
          <a:p>
            <a:r>
              <a:rPr lang="ru-RU" dirty="0" smtClean="0"/>
              <a:t>	</a:t>
            </a:r>
            <a:endParaRPr lang="ru-RU" dirty="0"/>
          </a:p>
        </p:txBody>
      </p:sp>
      <p:sp>
        <p:nvSpPr>
          <p:cNvPr id="98305" name="Rectangle 1"/>
          <p:cNvSpPr>
            <a:spLocks noChangeArrowheads="1"/>
          </p:cNvSpPr>
          <p:nvPr/>
        </p:nvSpPr>
        <p:spPr bwMode="auto">
          <a:xfrm>
            <a:off x="1428728" y="500043"/>
            <a:ext cx="735808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a:t> </a:t>
            </a:r>
          </a:p>
        </p:txBody>
      </p:sp>
      <p:sp>
        <p:nvSpPr>
          <p:cNvPr id="103425" name="Rectangle 1"/>
          <p:cNvSpPr>
            <a:spLocks noChangeArrowheads="1"/>
          </p:cNvSpPr>
          <p:nvPr/>
        </p:nvSpPr>
        <p:spPr bwMode="auto">
          <a:xfrm>
            <a:off x="1043608" y="1127813"/>
            <a:ext cx="6984776" cy="4605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r>
              <a:rPr lang="ru-RU" sz="1400" dirty="0"/>
              <a:t>Первая доврачебная помощь при отравлении легкой и средней степени будет существенно отличаться от помощи при отравлениях тяжелой степени тем, что её не следует начинать с проведения искусственной вентиляции легких и непрямого массажа сердца. </a:t>
            </a:r>
          </a:p>
          <a:p>
            <a:pPr indent="360000" algn="just"/>
            <a:r>
              <a:rPr lang="ru-RU" sz="1400" dirty="0"/>
              <a:t> </a:t>
            </a:r>
            <a:r>
              <a:rPr lang="ru-RU" sz="1400" b="1" dirty="0" smtClean="0"/>
              <a:t>Оказание </a:t>
            </a:r>
            <a:r>
              <a:rPr lang="ru-RU" sz="1400" b="1" dirty="0"/>
              <a:t>помощи при легкой и средней степени отравления</a:t>
            </a:r>
            <a:endParaRPr lang="ru-RU" sz="1400" dirty="0"/>
          </a:p>
          <a:p>
            <a:pPr indent="360000" algn="just"/>
            <a:r>
              <a:rPr lang="ru-RU" sz="1400" i="1" dirty="0"/>
              <a:t> </a:t>
            </a:r>
            <a:r>
              <a:rPr lang="ru-RU" sz="1400" dirty="0" smtClean="0"/>
              <a:t>В </a:t>
            </a:r>
            <a:r>
              <a:rPr lang="ru-RU" sz="1400" dirty="0"/>
              <a:t>указанной ситуации, если у пострадавшего будут налицо все признаки жизни в виде дыхания, сердцебиения, реакции зрачков на свет, но сознание нарушено (заторможено, подавлено), помощь необходимо оказывать в следующей последовательности:</a:t>
            </a:r>
          </a:p>
          <a:p>
            <a:pPr indent="360000" algn="just"/>
            <a:r>
              <a:rPr lang="ru-RU" sz="1400" dirty="0" smtClean="0"/>
              <a:t>а</a:t>
            </a:r>
            <a:r>
              <a:rPr lang="ru-RU" sz="1400" dirty="0"/>
              <a:t>) Вывести или вынести пострадавшего из зараженной, загазованной зоны перпендикулярно направлению ветра, предварительно одев на себя, на пострадавшего любое средство индивидуальной защиты.</a:t>
            </a:r>
          </a:p>
          <a:p>
            <a:pPr indent="360000" algn="just"/>
            <a:r>
              <a:rPr lang="ru-RU" sz="1400" dirty="0" smtClean="0"/>
              <a:t>б</a:t>
            </a:r>
            <a:r>
              <a:rPr lang="ru-RU" sz="1400" dirty="0"/>
              <a:t>) Расстегнуть стесняющую одежду, в зимнее время занести в теплое помещение. Не теряя драгоценного времени, побыстрее оценить состояние пострадавшего по признакам жизни.</a:t>
            </a:r>
          </a:p>
          <a:p>
            <a:pPr indent="360000" algn="just"/>
            <a:r>
              <a:rPr lang="ru-RU" sz="1400" dirty="0" smtClean="0"/>
              <a:t>в</a:t>
            </a:r>
            <a:r>
              <a:rPr lang="ru-RU" sz="1400" dirty="0"/>
              <a:t>) Убедившись в наличии самостоятельного дыхания, даже неглубокого, и нащупав пульс на сонной артерии, пострадавшему дают понюхать нашатырный спирт (есть в любой аптечке) и протирают виски. Процедуру можно повторить, однако следует опасаться рвотного рефлекса, а при появлении внезапной рвоты – голову пострадавшего резко поворачивают набок. Рвота – первый благоприятный признак в улучшении состояния пострадавшего.</a:t>
            </a:r>
          </a:p>
        </p:txBody>
      </p:sp>
      <p:sp>
        <p:nvSpPr>
          <p:cNvPr id="8" name="Rectangle 1"/>
          <p:cNvSpPr>
            <a:spLocks noChangeArrowheads="1"/>
          </p:cNvSpPr>
          <p:nvPr/>
        </p:nvSpPr>
        <p:spPr bwMode="auto">
          <a:xfrm>
            <a:off x="467544" y="-52441"/>
            <a:ext cx="8215371" cy="1177185"/>
          </a:xfrm>
          <a:prstGeom prst="rect">
            <a:avLst/>
          </a:prstGeom>
          <a:noFill/>
          <a:ln w="9525">
            <a:noFill/>
            <a:miter lim="800000"/>
            <a:headEnd/>
            <a:tailEnd/>
          </a:ln>
          <a:effectLst/>
        </p:spPr>
        <p:txBody>
          <a:bodyPr vert="horz" wrap="square" lIns="144417" tIns="114264" rIns="144417" bIns="76176" numCol="1" anchor="ctr" anchorCtr="0" compatLnSpc="1">
            <a:prstTxWarp prst="textNoShape">
              <a:avLst/>
            </a:prstTxWarp>
            <a:spAutoFit/>
          </a:bodyPr>
          <a:lstStyle/>
          <a:p>
            <a:pPr algn="ctr" fontAlgn="base">
              <a:spcBef>
                <a:spcPct val="0"/>
              </a:spcBef>
              <a:spcAft>
                <a:spcPct val="0"/>
              </a:spcAft>
            </a:pPr>
            <a:r>
              <a:rPr lang="ru-RU" sz="3200" b="1" i="1" dirty="0" smtClean="0">
                <a:solidFill>
                  <a:srgbClr val="FFC000"/>
                </a:solidFill>
                <a:effectLst>
                  <a:outerShdw blurRad="38100" dist="38100" dir="2700000" algn="tl">
                    <a:srgbClr val="000000">
                      <a:alpha val="43137"/>
                    </a:srgbClr>
                  </a:outerShdw>
                </a:effectLst>
                <a:latin typeface="Monotype Corsiva" panose="03010101010201010101" pitchFamily="66" charset="0"/>
              </a:rPr>
              <a:t>Первая помощь при отравлении промышленными газами</a:t>
            </a:r>
            <a:endParaRPr kumimoji="0" lang="ru-RU" sz="3200" b="1" i="1" u="none" strike="noStrike" cap="none" normalizeH="0" baseline="0" dirty="0" smtClean="0" bmk="_Toc188077129">
              <a:ln>
                <a:noFill/>
              </a:ln>
              <a:solidFill>
                <a:srgbClr val="FFC000"/>
              </a:solidFill>
              <a:effectLst>
                <a:outerShdw blurRad="38100" dist="38100" dir="2700000" algn="tl">
                  <a:srgbClr val="000000">
                    <a:alpha val="43137"/>
                  </a:srgbClr>
                </a:outerShdw>
              </a:effectLst>
              <a:latin typeface="Monotype Corsiva" panose="03010101010201010101" pitchFamily="66"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2166</TotalTime>
  <Words>1976</Words>
  <Application>Microsoft Office PowerPoint</Application>
  <PresentationFormat>Экран (4:3)</PresentationFormat>
  <Paragraphs>1369</Paragraphs>
  <Slides>102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102</vt:i4>
      </vt:variant>
    </vt:vector>
  </HeadingPairs>
  <TitlesOfParts>
    <vt:vector size="111" baseType="lpstr">
      <vt:lpstr>Arial</vt:lpstr>
      <vt:lpstr>Brush Script MT</vt:lpstr>
      <vt:lpstr>Calibri</vt:lpstr>
      <vt:lpstr>Constantia</vt:lpstr>
      <vt:lpstr>Franklin Gothic Book</vt:lpstr>
      <vt:lpstr>Monotype Corsiva</vt:lpstr>
      <vt:lpstr>Rage Italic</vt:lpstr>
      <vt:lpstr>Times New Roman</vt:lpstr>
      <vt:lpstr>Кнопка</vt:lpstr>
      <vt:lpstr>Презентация PowerPoint</vt:lpstr>
      <vt:lpstr>Признаки жизни и технические приемы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dc:creator>
  <cp:lastModifiedBy>Студент3</cp:lastModifiedBy>
  <cp:revision>196</cp:revision>
  <dcterms:created xsi:type="dcterms:W3CDTF">2009-10-04T07:36:32Z</dcterms:created>
  <dcterms:modified xsi:type="dcterms:W3CDTF">2014-08-19T07:51:50Z</dcterms:modified>
</cp:coreProperties>
</file>